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8.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9.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0.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1.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2.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2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25.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8653" r:id="rId1"/>
    <p:sldMasterId id="2147488641" r:id="rId2"/>
    <p:sldMasterId id="2147488353" r:id="rId3"/>
    <p:sldMasterId id="2147488365" r:id="rId4"/>
    <p:sldMasterId id="2147488377" r:id="rId5"/>
    <p:sldMasterId id="2147488389" r:id="rId6"/>
    <p:sldMasterId id="2147488401" r:id="rId7"/>
    <p:sldMasterId id="2147488413" r:id="rId8"/>
    <p:sldMasterId id="2147488425" r:id="rId9"/>
    <p:sldMasterId id="2147488437" r:id="rId10"/>
    <p:sldMasterId id="2147488449" r:id="rId11"/>
    <p:sldMasterId id="2147488461" r:id="rId12"/>
    <p:sldMasterId id="2147488473" r:id="rId13"/>
    <p:sldMasterId id="2147488485" r:id="rId14"/>
    <p:sldMasterId id="2147488497" r:id="rId15"/>
    <p:sldMasterId id="2147488509" r:id="rId16"/>
    <p:sldMasterId id="2147488521" r:id="rId17"/>
    <p:sldMasterId id="2147488533" r:id="rId18"/>
    <p:sldMasterId id="2147488545" r:id="rId19"/>
    <p:sldMasterId id="2147488557" r:id="rId20"/>
    <p:sldMasterId id="2147488569" r:id="rId21"/>
    <p:sldMasterId id="2147488581" r:id="rId22"/>
    <p:sldMasterId id="2147488593" r:id="rId23"/>
    <p:sldMasterId id="2147488605" r:id="rId24"/>
    <p:sldMasterId id="2147488617" r:id="rId25"/>
    <p:sldMasterId id="2147488629" r:id="rId26"/>
  </p:sldMasterIdLst>
  <p:notesMasterIdLst>
    <p:notesMasterId r:id="rId76"/>
  </p:notesMasterIdLst>
  <p:handoutMasterIdLst>
    <p:handoutMasterId r:id="rId77"/>
  </p:handoutMasterIdLst>
  <p:sldIdLst>
    <p:sldId id="256" r:id="rId27"/>
    <p:sldId id="257" r:id="rId28"/>
    <p:sldId id="334" r:id="rId29"/>
    <p:sldId id="328" r:id="rId30"/>
    <p:sldId id="311" r:id="rId31"/>
    <p:sldId id="330" r:id="rId32"/>
    <p:sldId id="310" r:id="rId33"/>
    <p:sldId id="309" r:id="rId34"/>
    <p:sldId id="263" r:id="rId35"/>
    <p:sldId id="264" r:id="rId36"/>
    <p:sldId id="301" r:id="rId37"/>
    <p:sldId id="307" r:id="rId38"/>
    <p:sldId id="273" r:id="rId39"/>
    <p:sldId id="305" r:id="rId40"/>
    <p:sldId id="272" r:id="rId41"/>
    <p:sldId id="308" r:id="rId42"/>
    <p:sldId id="306" r:id="rId43"/>
    <p:sldId id="275" r:id="rId44"/>
    <p:sldId id="312" r:id="rId45"/>
    <p:sldId id="283" r:id="rId46"/>
    <p:sldId id="284" r:id="rId47"/>
    <p:sldId id="286" r:id="rId48"/>
    <p:sldId id="299" r:id="rId49"/>
    <p:sldId id="296" r:id="rId50"/>
    <p:sldId id="297" r:id="rId51"/>
    <p:sldId id="298" r:id="rId52"/>
    <p:sldId id="331" r:id="rId53"/>
    <p:sldId id="332" r:id="rId54"/>
    <p:sldId id="333" r:id="rId55"/>
    <p:sldId id="288" r:id="rId56"/>
    <p:sldId id="313" r:id="rId57"/>
    <p:sldId id="317" r:id="rId58"/>
    <p:sldId id="316" r:id="rId59"/>
    <p:sldId id="315" r:id="rId60"/>
    <p:sldId id="318" r:id="rId61"/>
    <p:sldId id="319" r:id="rId62"/>
    <p:sldId id="320" r:id="rId63"/>
    <p:sldId id="321" r:id="rId64"/>
    <p:sldId id="322" r:id="rId65"/>
    <p:sldId id="285" r:id="rId66"/>
    <p:sldId id="292" r:id="rId67"/>
    <p:sldId id="289" r:id="rId68"/>
    <p:sldId id="290" r:id="rId69"/>
    <p:sldId id="326" r:id="rId70"/>
    <p:sldId id="314" r:id="rId71"/>
    <p:sldId id="327" r:id="rId72"/>
    <p:sldId id="278" r:id="rId73"/>
    <p:sldId id="280" r:id="rId74"/>
    <p:sldId id="282" r:id="rId75"/>
  </p:sldIdLst>
  <p:sldSz cx="9144000" cy="5143500" type="screen16x9"/>
  <p:notesSz cx="6858000" cy="91440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171450" indent="2857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342900" indent="5715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514350" indent="8572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685800" indent="11430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555C3"/>
    <a:srgbClr val="EEF3F5"/>
    <a:srgbClr val="216BAB"/>
    <a:srgbClr val="3186C7"/>
    <a:srgbClr val="8C8A8E"/>
    <a:srgbClr val="EDF3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87" autoAdjust="0"/>
  </p:normalViewPr>
  <p:slideViewPr>
    <p:cSldViewPr snapToGrid="0" snapToObjects="1">
      <p:cViewPr>
        <p:scale>
          <a:sx n="90" d="100"/>
          <a:sy n="90" d="100"/>
        </p:scale>
        <p:origin x="-3792" y="-14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37.xml"/><Relationship Id="rId64" Type="http://schemas.openxmlformats.org/officeDocument/2006/relationships/slide" Target="slides/slide38.xml"/><Relationship Id="rId65" Type="http://schemas.openxmlformats.org/officeDocument/2006/relationships/slide" Target="slides/slide39.xml"/><Relationship Id="rId66" Type="http://schemas.openxmlformats.org/officeDocument/2006/relationships/slide" Target="slides/slide40.xml"/><Relationship Id="rId67" Type="http://schemas.openxmlformats.org/officeDocument/2006/relationships/slide" Target="slides/slide41.xml"/><Relationship Id="rId68" Type="http://schemas.openxmlformats.org/officeDocument/2006/relationships/slide" Target="slides/slide42.xml"/><Relationship Id="rId69" Type="http://schemas.openxmlformats.org/officeDocument/2006/relationships/slide" Target="slides/slide43.xml"/><Relationship Id="rId50" Type="http://schemas.openxmlformats.org/officeDocument/2006/relationships/slide" Target="slides/slide24.xml"/><Relationship Id="rId51" Type="http://schemas.openxmlformats.org/officeDocument/2006/relationships/slide" Target="slides/slide25.xml"/><Relationship Id="rId52" Type="http://schemas.openxmlformats.org/officeDocument/2006/relationships/slide" Target="slides/slide26.xml"/><Relationship Id="rId53" Type="http://schemas.openxmlformats.org/officeDocument/2006/relationships/slide" Target="slides/slide27.xml"/><Relationship Id="rId54" Type="http://schemas.openxmlformats.org/officeDocument/2006/relationships/slide" Target="slides/slide28.xml"/><Relationship Id="rId55" Type="http://schemas.openxmlformats.org/officeDocument/2006/relationships/slide" Target="slides/slide29.xml"/><Relationship Id="rId56" Type="http://schemas.openxmlformats.org/officeDocument/2006/relationships/slide" Target="slides/slide30.xml"/><Relationship Id="rId57" Type="http://schemas.openxmlformats.org/officeDocument/2006/relationships/slide" Target="slides/slide31.xml"/><Relationship Id="rId58" Type="http://schemas.openxmlformats.org/officeDocument/2006/relationships/slide" Target="slides/slide32.xml"/><Relationship Id="rId59" Type="http://schemas.openxmlformats.org/officeDocument/2006/relationships/slide" Target="slides/slide33.xml"/><Relationship Id="rId40" Type="http://schemas.openxmlformats.org/officeDocument/2006/relationships/slide" Target="slides/slide14.xml"/><Relationship Id="rId41" Type="http://schemas.openxmlformats.org/officeDocument/2006/relationships/slide" Target="slides/slide15.xml"/><Relationship Id="rId42" Type="http://schemas.openxmlformats.org/officeDocument/2006/relationships/slide" Target="slides/slide16.xml"/><Relationship Id="rId43" Type="http://schemas.openxmlformats.org/officeDocument/2006/relationships/slide" Target="slides/slide17.xml"/><Relationship Id="rId44" Type="http://schemas.openxmlformats.org/officeDocument/2006/relationships/slide" Target="slides/slide18.xml"/><Relationship Id="rId45" Type="http://schemas.openxmlformats.org/officeDocument/2006/relationships/slide" Target="slides/slide19.xml"/><Relationship Id="rId46" Type="http://schemas.openxmlformats.org/officeDocument/2006/relationships/slide" Target="slides/slide20.xml"/><Relationship Id="rId47" Type="http://schemas.openxmlformats.org/officeDocument/2006/relationships/slide" Target="slides/slide21.xml"/><Relationship Id="rId48" Type="http://schemas.openxmlformats.org/officeDocument/2006/relationships/slide" Target="slides/slide22.xml"/><Relationship Id="rId4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slide" Target="slides/slide13.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44.xml"/><Relationship Id="rId71" Type="http://schemas.openxmlformats.org/officeDocument/2006/relationships/slide" Target="slides/slide45.xml"/><Relationship Id="rId72" Type="http://schemas.openxmlformats.org/officeDocument/2006/relationships/slide" Target="slides/slide46.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73" Type="http://schemas.openxmlformats.org/officeDocument/2006/relationships/slide" Target="slides/slide47.xml"/><Relationship Id="rId74" Type="http://schemas.openxmlformats.org/officeDocument/2006/relationships/slide" Target="slides/slide48.xml"/><Relationship Id="rId75" Type="http://schemas.openxmlformats.org/officeDocument/2006/relationships/slide" Target="slides/slide49.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34.xml"/><Relationship Id="rId61" Type="http://schemas.openxmlformats.org/officeDocument/2006/relationships/slide" Target="slides/slide35.xml"/><Relationship Id="rId62" Type="http://schemas.openxmlformats.org/officeDocument/2006/relationships/slide" Target="slides/slide36.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BC3E4B-5A65-FB4E-8D3D-E9443524BA09}" type="datetimeFigureOut">
              <a:rPr lang="en-US" smtClean="0"/>
              <a:t>1/9/15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EFE4D0-E5F6-7245-901A-4EBFF80DFAC9}" type="slidenum">
              <a:rPr lang="en-US" smtClean="0"/>
              <a:t>‹#›</a:t>
            </a:fld>
            <a:endParaRPr lang="en-US"/>
          </a:p>
        </p:txBody>
      </p:sp>
    </p:spTree>
    <p:extLst>
      <p:ext uri="{BB962C8B-B14F-4D97-AF65-F5344CB8AC3E}">
        <p14:creationId xmlns:p14="http://schemas.microsoft.com/office/powerpoint/2010/main" val="4286142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2C26E-C55A-8B46-9C68-D294F9FDC161}" type="datetimeFigureOut">
              <a:rPr lang="en-US" smtClean="0"/>
              <a:t>1/9/15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022845-941E-7C42-8070-12AD873FCE1E}" type="slidenum">
              <a:rPr lang="en-US" smtClean="0"/>
              <a:t>‹#›</a:t>
            </a:fld>
            <a:endParaRPr lang="en-US"/>
          </a:p>
        </p:txBody>
      </p:sp>
    </p:spTree>
    <p:extLst>
      <p:ext uri="{BB962C8B-B14F-4D97-AF65-F5344CB8AC3E}">
        <p14:creationId xmlns:p14="http://schemas.microsoft.com/office/powerpoint/2010/main" val="29065552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a:t>
            </a:fld>
            <a:endParaRPr lang="en-US"/>
          </a:p>
        </p:txBody>
      </p:sp>
    </p:spTree>
    <p:extLst>
      <p:ext uri="{BB962C8B-B14F-4D97-AF65-F5344CB8AC3E}">
        <p14:creationId xmlns:p14="http://schemas.microsoft.com/office/powerpoint/2010/main" val="2671731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48</a:t>
            </a:fld>
            <a:endParaRPr lang="en-US">
              <a:solidFill>
                <a:prstClr val="black"/>
              </a:solidFill>
            </a:endParaRPr>
          </a:p>
        </p:txBody>
      </p:sp>
    </p:spTree>
    <p:extLst>
      <p:ext uri="{BB962C8B-B14F-4D97-AF65-F5344CB8AC3E}">
        <p14:creationId xmlns:p14="http://schemas.microsoft.com/office/powerpoint/2010/main" val="13553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49</a:t>
            </a:fld>
            <a:endParaRPr lang="en-US"/>
          </a:p>
        </p:txBody>
      </p:sp>
    </p:spTree>
    <p:extLst>
      <p:ext uri="{BB962C8B-B14F-4D97-AF65-F5344CB8AC3E}">
        <p14:creationId xmlns:p14="http://schemas.microsoft.com/office/powerpoint/2010/main" val="2347674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2011098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a:t>
            </a:r>
            <a:r>
              <a:rPr lang="en-US" baseline="0" dirty="0" smtClean="0"/>
              <a:t> available in Android L Developer Preview</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22</a:t>
            </a:fld>
            <a:endParaRPr lang="en-US"/>
          </a:p>
        </p:txBody>
      </p:sp>
    </p:spTree>
    <p:extLst>
      <p:ext uri="{BB962C8B-B14F-4D97-AF65-F5344CB8AC3E}">
        <p14:creationId xmlns:p14="http://schemas.microsoft.com/office/powerpoint/2010/main" val="172437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new to Xamarin</a:t>
            </a:r>
            <a:r>
              <a:rPr lang="en-US" baseline="0" dirty="0" smtClean="0"/>
              <a:t> you should know that Xamarin offers a few products.</a:t>
            </a:r>
          </a:p>
          <a:p>
            <a:endParaRPr lang="en-US" baseline="0" dirty="0" smtClean="0"/>
          </a:p>
          <a:p>
            <a:r>
              <a:rPr lang="en-US" baseline="0" dirty="0" smtClean="0"/>
              <a:t>First is the Xamarin Platform. This is what we will be talking about to today and is where we will be creating native iOS, Android, and Windows apps all in C#.</a:t>
            </a:r>
          </a:p>
          <a:p>
            <a:endParaRPr lang="en-US" baseline="0" dirty="0" smtClean="0"/>
          </a:p>
          <a:p>
            <a:r>
              <a:rPr lang="en-US" baseline="0" dirty="0" smtClean="0"/>
              <a:t>Second, is a new product called Xamarin Test Cloud. Test Cloud is a unique UI automated testing platform where you are able to create UI tests that run on hundred of physical iOS and Android devices in Xamarin’s test cloud. What is wonderful is that the Test Cloud is open to any iOS or Android mobile app regardless of what programming language or platform it was developed in.</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25</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Xamarin’s unique</a:t>
            </a:r>
            <a:r>
              <a:rPr lang="en-US" baseline="0" dirty="0" smtClean="0"/>
              <a:t> approach enables developers to develop native iOS, Android, and Windows app while creating a shared C# backend (business logic). </a:t>
            </a:r>
          </a:p>
          <a:p>
            <a:endParaRPr lang="en-US" baseline="0" dirty="0" smtClean="0"/>
          </a:p>
          <a:p>
            <a:r>
              <a:rPr lang="en-US" baseline="0" dirty="0" smtClean="0"/>
              <a:t>You are able to leverage all of your favorite C# features such as </a:t>
            </a:r>
            <a:r>
              <a:rPr lang="en-US" baseline="0" dirty="0" err="1" smtClean="0"/>
              <a:t>async</a:t>
            </a:r>
            <a:r>
              <a:rPr lang="en-US" baseline="0" dirty="0" smtClean="0"/>
              <a:t>/await, </a:t>
            </a:r>
            <a:r>
              <a:rPr lang="en-US" baseline="0" dirty="0" err="1" smtClean="0"/>
              <a:t>lambas</a:t>
            </a:r>
            <a:r>
              <a:rPr lang="en-US" baseline="0" dirty="0" smtClean="0"/>
              <a:t>, LINQ, events, delegates, and of course the great .NET Libraries.</a:t>
            </a:r>
          </a:p>
          <a:p>
            <a:endParaRPr lang="en-US" baseline="0" dirty="0" smtClean="0"/>
          </a:p>
          <a:p>
            <a:r>
              <a:rPr lang="en-US" baseline="0" dirty="0" smtClean="0"/>
              <a:t>Traditionally, with Xamarin you will create a native UI for each platform accessing all of their native controls and native APIs. This development approach can enable you to share on average of 70% of code across all platforms.</a:t>
            </a:r>
          </a:p>
          <a:p>
            <a:endParaRPr lang="en-US" baseline="0" dirty="0" smtClean="0"/>
          </a:p>
          <a:p>
            <a:r>
              <a:rPr lang="en-US" baseline="0" dirty="0" smtClean="0"/>
              <a:t>We are going to take a look at Xamarin.Forms today, which enables you to share more code, but let’s take a look at what Xamarin development looks like.</a:t>
            </a:r>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57944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 takes more than 5 seconds you should make the app more focused</a:t>
            </a:r>
          </a:p>
          <a:p>
            <a:endParaRPr lang="en-US" dirty="0" smtClean="0"/>
          </a:p>
          <a:p>
            <a:r>
              <a:rPr lang="en-US" dirty="0" smtClean="0"/>
              <a:t>People are usually walking,</a:t>
            </a:r>
            <a:r>
              <a:rPr lang="en-US" baseline="0" dirty="0" smtClean="0"/>
              <a:t> riding, etc…</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4276451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2819047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40</a:t>
            </a:fld>
            <a:endParaRPr lang="en-US"/>
          </a:p>
        </p:txBody>
      </p:sp>
    </p:spTree>
    <p:extLst>
      <p:ext uri="{BB962C8B-B14F-4D97-AF65-F5344CB8AC3E}">
        <p14:creationId xmlns:p14="http://schemas.microsoft.com/office/powerpoint/2010/main" val="172437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a:t>
            </a:r>
            <a:r>
              <a:rPr lang="en-US" baseline="0" dirty="0" smtClean="0"/>
              <a:t> available in Android L Developer Preview</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43</a:t>
            </a:fld>
            <a:endParaRPr lang="en-US"/>
          </a:p>
        </p:txBody>
      </p:sp>
    </p:spTree>
    <p:extLst>
      <p:ext uri="{BB962C8B-B14F-4D97-AF65-F5344CB8AC3E}">
        <p14:creationId xmlns:p14="http://schemas.microsoft.com/office/powerpoint/2010/main" val="172437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Name Goes Here</a:t>
            </a:r>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Contact</a:t>
            </a:r>
          </a:p>
        </p:txBody>
      </p:sp>
    </p:spTree>
    <p:extLst>
      <p:ext uri="{BB962C8B-B14F-4D97-AF65-F5344CB8AC3E}">
        <p14:creationId xmlns:p14="http://schemas.microsoft.com/office/powerpoint/2010/main" val="193965760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407116"/>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28976091"/>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0026455"/>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8917724"/>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9637839"/>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5749448"/>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8805425"/>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209772"/>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515594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6274718"/>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201384"/>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Two Content">
    <p:spTree>
      <p:nvGrpSpPr>
        <p:cNvPr id="1" name=""/>
        <p:cNvGrpSpPr/>
        <p:nvPr/>
      </p:nvGrpSpPr>
      <p:grpSpPr>
        <a:xfrm>
          <a:off x="0" y="0"/>
          <a:ext cx="0" cy="0"/>
          <a:chOff x="0" y="0"/>
          <a:chExt cx="0" cy="0"/>
        </a:xfrm>
      </p:grpSpPr>
      <p:cxnSp>
        <p:nvCxnSpPr>
          <p:cNvPr id="8" name="Straight Connector 7"/>
          <p:cNvCxnSpPr/>
          <p:nvPr userDrawn="1"/>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2961408967"/>
      </p:ext>
    </p:extLst>
  </p:cSld>
  <p:clrMapOvr>
    <a:masterClrMapping/>
  </p:clrMapOvr>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23959042"/>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87666615"/>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7441458"/>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823290"/>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58203761"/>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70523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36688731"/>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658135"/>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918174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5690672"/>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1/9/15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15081652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0627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22666593"/>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9550298"/>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8703948"/>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796116"/>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51355131"/>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7750664"/>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9380846"/>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6931309"/>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020744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121662" y="1353192"/>
            <a:ext cx="3067785" cy="2188837"/>
          </a:xfrm>
        </p:spPr>
        <p:txBody>
          <a:bodyPr>
            <a:noAutofit/>
          </a:bodyPr>
          <a:lstStyle>
            <a:lvl1pPr algn="r">
              <a:defRPr sz="4000" b="0" i="0">
                <a:solidFill>
                  <a:srgbClr val="3498DB"/>
                </a:solidFill>
                <a:latin typeface="Segoe UI Semilight"/>
                <a:cs typeface="Segoe UI Semilight"/>
              </a:defRPr>
            </a:lvl1pPr>
          </a:lstStyle>
          <a:p>
            <a:r>
              <a:rPr lang="en-US" dirty="0" smtClean="0"/>
              <a:t>Click to edit Master title style</a:t>
            </a:r>
            <a:endParaRPr lang="en-US" dirty="0"/>
          </a:p>
        </p:txBody>
      </p:sp>
      <p:pic>
        <p:nvPicPr>
          <p:cNvPr id="8" name="Picture 7"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7864" y="4568917"/>
            <a:ext cx="1291256" cy="320457"/>
          </a:xfrm>
          <a:prstGeom prst="rect">
            <a:avLst/>
          </a:prstGeom>
        </p:spPr>
      </p:pic>
      <p:sp>
        <p:nvSpPr>
          <p:cNvPr id="5" name="Content Placeholder 2"/>
          <p:cNvSpPr>
            <a:spLocks noGrp="1"/>
          </p:cNvSpPr>
          <p:nvPr>
            <p:ph idx="1"/>
          </p:nvPr>
        </p:nvSpPr>
        <p:spPr>
          <a:xfrm>
            <a:off x="3947619" y="1659760"/>
            <a:ext cx="5296817" cy="1656598"/>
          </a:xfrm>
        </p:spPr>
        <p:txBody>
          <a:bodyPr numCol="1" spcCol="0">
            <a:normAutofit/>
          </a:bodyPr>
          <a:lstStyle>
            <a:lvl1pPr marL="182880" indent="-182880">
              <a:buSzPct val="90000"/>
              <a:buFont typeface="Wingdings" charset="2"/>
              <a:buChar char="§"/>
              <a:defRPr sz="2000" b="0" i="0">
                <a:solidFill>
                  <a:srgbClr val="022441"/>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7" name="Straight Connector 6"/>
          <p:cNvCxnSpPr/>
          <p:nvPr userDrawn="1"/>
        </p:nvCxnSpPr>
        <p:spPr>
          <a:xfrm>
            <a:off x="336245" y="979579"/>
            <a:ext cx="8462875" cy="0"/>
          </a:xfrm>
          <a:prstGeom prst="line">
            <a:avLst/>
          </a:prstGeom>
          <a:ln w="12700" cmpd="sng">
            <a:solidFill>
              <a:srgbClr val="60A64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36245" y="4176044"/>
            <a:ext cx="8462875" cy="0"/>
          </a:xfrm>
          <a:prstGeom prst="line">
            <a:avLst/>
          </a:prstGeom>
          <a:ln w="12700" cmpd="sng">
            <a:solidFill>
              <a:srgbClr val="60A6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755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0650321"/>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278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15436029"/>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406573"/>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295731"/>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4323376"/>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31554896"/>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939530"/>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64818875"/>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391209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1/9/15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942452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2317555"/>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6611272"/>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733925"/>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38433164"/>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62304307"/>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9786643"/>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811330"/>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2476123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056777"/>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4815963"/>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0254329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2001901"/>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93291"/>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041353"/>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708058"/>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7631948"/>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62255943"/>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8368221"/>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9284553"/>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91038226"/>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6551799"/>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7840958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7146470"/>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7707354"/>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8476989"/>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915427"/>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37490"/>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18739768"/>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6175100"/>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55891"/>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3362880"/>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55729593"/>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53378344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5400279"/>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521574"/>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9793925"/>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5290748"/>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7481090"/>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38141"/>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00863835"/>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18162123"/>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172140"/>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1400132"/>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16762979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26835922"/>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4634046"/>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984220403"/>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1851537"/>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8810866"/>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3324075"/>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320668"/>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22702220"/>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30372069"/>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1235458"/>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0748280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1821950"/>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8986621"/>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6371106"/>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52295961"/>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2575853"/>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3678112"/>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125458"/>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84650"/>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43526023"/>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180531"/>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endParaRPr lang="en-US" dirty="0"/>
          </a:p>
        </p:txBody>
      </p:sp>
    </p:spTree>
    <p:extLst>
      <p:ext uri="{BB962C8B-B14F-4D97-AF65-F5344CB8AC3E}">
        <p14:creationId xmlns:p14="http://schemas.microsoft.com/office/powerpoint/2010/main" val="283553673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35386261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2332818"/>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8530906"/>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77592403"/>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977861"/>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63483527"/>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841072"/>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9774256"/>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8749107"/>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10357"/>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32206183"/>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4598846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0508202"/>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1792757"/>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370274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42120775"/>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4988379"/>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2611467"/>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7603350"/>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716151"/>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4004013"/>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29410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5787204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51980115"/>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26370596"/>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3405913"/>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6923386"/>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71258034"/>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3389521"/>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38693700"/>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843330"/>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2399226"/>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498225"/>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7811756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5428"/>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8949083"/>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40638570"/>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0084242"/>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6777505"/>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33480976"/>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8695187"/>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04002068"/>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355046"/>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5751440"/>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681631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752834544"/>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90815"/>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36706697"/>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51060533"/>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3932675"/>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8511706"/>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6774051"/>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2329223"/>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24518198"/>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8260961"/>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00285222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1622173"/>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161326"/>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161279"/>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32121209"/>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75131506"/>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361194"/>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522235"/>
      </p:ext>
    </p:extLst>
  </p:cSld>
  <p:clrMapOvr>
    <a:masterClrMapping/>
  </p:clrMapOvr>
  <p:transition xmlns:p14="http://schemas.microsoft.com/office/powerpoint/2010/main"/>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22721310"/>
      </p:ext>
    </p:extLst>
  </p:cSld>
  <p:clrMapOvr>
    <a:masterClrMapping/>
  </p:clrMapOvr>
  <p:transition xmlns:p14="http://schemas.microsoft.com/office/powerpoint/2010/mai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3969899"/>
      </p:ext>
    </p:extLst>
  </p:cSld>
  <p:clrMapOvr>
    <a:masterClrMapping/>
  </p:clrMapOvr>
  <p:transition xmlns:p14="http://schemas.microsoft.com/office/powerpoint/2010/main"/>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27588439"/>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32785048"/>
      </p:ext>
    </p:extLst>
  </p:cSld>
  <p:clrMapOvr>
    <a:masterClrMapping/>
  </p:clrMapOvr>
  <p:transition xmlns:p14="http://schemas.microsoft.com/office/powerpoint/2010/main"/>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5295727"/>
      </p:ext>
    </p:extLst>
  </p:cSld>
  <p:clrMapOvr>
    <a:masterClrMapping/>
  </p:clrMapOvr>
  <p:transition xmlns:p14="http://schemas.microsoft.com/office/powerpoint/2010/main"/>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5619726"/>
      </p:ext>
    </p:extLst>
  </p:cSld>
  <p:clrMapOvr>
    <a:masterClrMapping/>
  </p:clrMapOvr>
  <p:transition xmlns:p14="http://schemas.microsoft.com/office/powerpoint/2010/mai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4169884132"/>
      </p:ext>
    </p:extLst>
  </p:cSld>
  <p:clrMapOvr>
    <a:masterClrMapping/>
  </p:clrMapOvr>
  <p:transition xmlns:p14="http://schemas.microsoft.com/office/powerpoint/2010/main"/>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949166"/>
      </p:ext>
    </p:extLst>
  </p:cSld>
  <p:clrMapOvr>
    <a:masterClrMapping/>
  </p:clrMapOvr>
  <p:transition xmlns:p14="http://schemas.microsoft.com/office/powerpoint/2010/main"/>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15556380"/>
      </p:ext>
    </p:extLst>
  </p:cSld>
  <p:clrMapOvr>
    <a:masterClrMapping/>
  </p:clrMapOvr>
  <p:transition xmlns:p14="http://schemas.microsoft.com/office/powerpoint/2010/main"/>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4787232"/>
      </p:ext>
    </p:extLst>
  </p:cSld>
  <p:clrMapOvr>
    <a:masterClrMapping/>
  </p:clrMapOvr>
  <p:transition xmlns:p14="http://schemas.microsoft.com/office/powerpoint/2010/main"/>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9254472"/>
      </p:ext>
    </p:extLst>
  </p:cSld>
  <p:clrMapOvr>
    <a:masterClrMapping/>
  </p:clrMapOvr>
  <p:transition xmlns:p14="http://schemas.microsoft.com/office/powerpoint/2010/main"/>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1653821"/>
      </p:ext>
    </p:extLst>
  </p:cSld>
  <p:clrMapOvr>
    <a:masterClrMapping/>
  </p:clrMapOvr>
  <p:transition xmlns:p14="http://schemas.microsoft.com/office/powerpoint/2010/main"/>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22038026"/>
      </p:ext>
    </p:extLst>
  </p:cSld>
  <p:clrMapOvr>
    <a:masterClrMapping/>
  </p:clrMapOvr>
  <p:transition xmlns:p14="http://schemas.microsoft.com/office/powerpoint/2010/main"/>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7339527"/>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493094"/>
      </p:ext>
    </p:extLst>
  </p:cSld>
  <p:clrMapOvr>
    <a:masterClrMapping/>
  </p:clrMapOvr>
  <p:transition xmlns:p14="http://schemas.microsoft.com/office/powerpoint/2010/main"/>
</p:sldLayout>
</file>

<file path=ppt/slideLayouts/slideLayout2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75326410"/>
      </p:ext>
    </p:extLst>
  </p:cSld>
  <p:clrMapOvr>
    <a:masterClrMapping/>
  </p:clrMapOvr>
  <p:transition xmlns:p14="http://schemas.microsoft.com/office/powerpoint/2010/main"/>
</p:sldLayout>
</file>

<file path=ppt/slideLayouts/slideLayout2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9635470"/>
      </p:ext>
    </p:extLst>
  </p:cSld>
  <p:clrMapOvr>
    <a:masterClrMapping/>
  </p:clrMapOvr>
  <p:transition xmlns:p14="http://schemas.microsoft.com/office/powerpoint/2010/main"/>
</p:sldLayout>
</file>

<file path=ppt/slideLayouts/slideLayout2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8193828"/>
      </p:ext>
    </p:extLst>
  </p:cSld>
  <p:clrMapOvr>
    <a:masterClrMapping/>
  </p:clrMapOvr>
  <p:transition xmlns:p14="http://schemas.microsoft.com/office/powerpoint/2010/mai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940844"/>
      </p:ext>
    </p:extLst>
  </p:cSld>
  <p:clrMapOvr>
    <a:masterClrMapping/>
  </p:clrMapOvr>
  <p:transition xmlns:p14="http://schemas.microsoft.com/office/powerpoint/2010/main"/>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09116"/>
      </p:ext>
    </p:extLst>
  </p:cSld>
  <p:clrMapOvr>
    <a:masterClrMapping/>
  </p:clrMapOvr>
  <p:transition xmlns:p14="http://schemas.microsoft.com/office/powerpoint/2010/main"/>
</p:sldLayout>
</file>

<file path=ppt/slideLayouts/slideLayout2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0918991"/>
      </p:ext>
    </p:extLst>
  </p:cSld>
  <p:clrMapOvr>
    <a:masterClrMapping/>
  </p:clrMapOvr>
  <p:transition xmlns:p14="http://schemas.microsoft.com/office/powerpoint/2010/main"/>
</p:sldLayout>
</file>

<file path=ppt/slideLayouts/slideLayout2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17688949"/>
      </p:ext>
    </p:extLst>
  </p:cSld>
  <p:clrMapOvr>
    <a:masterClrMapping/>
  </p:clrMapOvr>
  <p:transition xmlns:p14="http://schemas.microsoft.com/office/powerpoint/2010/main"/>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4847207"/>
      </p:ext>
    </p:extLst>
  </p:cSld>
  <p:clrMapOvr>
    <a:masterClrMapping/>
  </p:clrMapOvr>
  <p:transition xmlns:p14="http://schemas.microsoft.com/office/powerpoint/2010/main"/>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8094654"/>
      </p:ext>
    </p:extLst>
  </p:cSld>
  <p:clrMapOvr>
    <a:masterClrMapping/>
  </p:clrMapOvr>
  <p:transition xmlns:p14="http://schemas.microsoft.com/office/powerpoint/2010/mai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1219418"/>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82113063"/>
      </p:ext>
    </p:extLst>
  </p:cSld>
  <p:clrMapOvr>
    <a:masterClrMapping/>
  </p:clrMapOvr>
  <p:transition xmlns:p14="http://schemas.microsoft.com/office/powerpoint/2010/main"/>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77500275"/>
      </p:ext>
    </p:extLst>
  </p:cSld>
  <p:clrMapOvr>
    <a:masterClrMapping/>
  </p:clrMapOvr>
  <p:transition xmlns:p14="http://schemas.microsoft.com/office/powerpoint/2010/main"/>
</p:sldLayout>
</file>

<file path=ppt/slideLayouts/slideLayout2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99520746"/>
      </p:ext>
    </p:extLst>
  </p:cSld>
  <p:clrMapOvr>
    <a:masterClrMapping/>
  </p:clrMapOvr>
  <p:transition xmlns:p14="http://schemas.microsoft.com/office/powerpoint/2010/main"/>
</p:sldLayout>
</file>

<file path=ppt/slideLayouts/slideLayout2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140702"/>
      </p:ext>
    </p:extLst>
  </p:cSld>
  <p:clrMapOvr>
    <a:masterClrMapping/>
  </p:clrMapOvr>
  <p:transition xmlns:p14="http://schemas.microsoft.com/office/powerpoint/2010/main"/>
</p:sldLayout>
</file>

<file path=ppt/slideLayouts/slideLayout2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747836"/>
      </p:ext>
    </p:extLst>
  </p:cSld>
  <p:clrMapOvr>
    <a:masterClrMapping/>
  </p:clrMapOvr>
  <p:transition xmlns:p14="http://schemas.microsoft.com/office/powerpoint/2010/main"/>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3239705"/>
      </p:ext>
    </p:extLst>
  </p:cSld>
  <p:clrMapOvr>
    <a:masterClrMapping/>
  </p:clrMapOvr>
  <p:transition xmlns:p14="http://schemas.microsoft.com/office/powerpoint/2010/main"/>
</p:sldLayout>
</file>

<file path=ppt/slideLayouts/slideLayout2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01805"/>
      </p:ext>
    </p:extLst>
  </p:cSld>
  <p:clrMapOvr>
    <a:masterClrMapping/>
  </p:clrMapOvr>
  <p:transition xmlns:p14="http://schemas.microsoft.com/office/powerpoint/2010/main"/>
</p:sldLayout>
</file>

<file path=ppt/slideLayouts/slideLayout2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45767129"/>
      </p:ext>
    </p:extLst>
  </p:cSld>
  <p:clrMapOvr>
    <a:masterClrMapping/>
  </p:clrMapOvr>
  <p:transition xmlns:p14="http://schemas.microsoft.com/office/powerpoint/2010/main"/>
</p:sldLayout>
</file>

<file path=ppt/slideLayouts/slideLayout2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68919565"/>
      </p:ext>
    </p:extLst>
  </p:cSld>
  <p:clrMapOvr>
    <a:masterClrMapping/>
  </p:clrMapOvr>
  <p:transition xmlns:p14="http://schemas.microsoft.com/office/powerpoint/2010/mai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0641266"/>
      </p:ext>
    </p:extLst>
  </p:cSld>
  <p:clrMapOvr>
    <a:masterClrMapping/>
  </p:clrMapOvr>
  <p:transition xmlns:p14="http://schemas.microsoft.com/office/powerpoint/2010/main"/>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77029"/>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90526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userDrawn="1"/>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4228047244"/>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519771"/>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8813573"/>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47994"/>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7727703"/>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3687694"/>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8479477"/>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9253349"/>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10041094"/>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723977"/>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29572885"/>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cxnSp>
        <p:nvCxnSpPr>
          <p:cNvPr id="8" name="Straight Connector 7"/>
          <p:cNvCxnSpPr/>
          <p:nvPr userDrawn="1"/>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24013168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10042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4482185"/>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4465297"/>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164937"/>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4911549"/>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04431861"/>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73998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3333532"/>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3044926"/>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78026"/>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3203107979"/>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6323628"/>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284582"/>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24799"/>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4314761"/>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881450"/>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98113667"/>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12065158"/>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1619313"/>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9398420"/>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00829539"/>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Single Title Here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311789"/>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640995"/>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13626470"/>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417580"/>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8210277"/>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1502184"/>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82472"/>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78401910"/>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23543481"/>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036694"/>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7746795"/>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Title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Subtitle</a:t>
            </a:r>
            <a:endParaRPr lang="en-US" dirty="0"/>
          </a:p>
        </p:txBody>
      </p:sp>
    </p:spTree>
    <p:extLst>
      <p:ext uri="{BB962C8B-B14F-4D97-AF65-F5344CB8AC3E}">
        <p14:creationId xmlns:p14="http://schemas.microsoft.com/office/powerpoint/2010/main" val="286090983"/>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62478247"/>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230724"/>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6267660"/>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2504237"/>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1432825"/>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1052242"/>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89901"/>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6711611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4947113"/>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539791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chemeClr val="accent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1/9/15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19602667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4045329"/>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63757264"/>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201059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259640065"/>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7424967"/>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4672149"/>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2266169"/>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435633"/>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843006676"/>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36378211"/>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cxnSp>
        <p:nvCxnSpPr>
          <p:cNvPr id="8" name="Straight Connector 7"/>
          <p:cNvCxnSpPr/>
          <p:nvPr userDrawn="1"/>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156769111"/>
      </p:ext>
    </p:extLst>
  </p:cSld>
  <p:clrMapOvr>
    <a:masterClrMapping/>
  </p:clrMapOvr>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76181"/>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5244790"/>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81364807"/>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374632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7894339"/>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384071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6775969"/>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4589165"/>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032821"/>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56300853"/>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5.pn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18.xml"/><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12.xml"/><Relationship Id="rId12" Type="http://schemas.openxmlformats.org/officeDocument/2006/relationships/theme" Target="../theme/theme19.xml"/><Relationship Id="rId1" Type="http://schemas.openxmlformats.org/officeDocument/2006/relationships/slideLayout" Target="../slideLayouts/slideLayout202.xml"/><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3.xml"/><Relationship Id="rId12" Type="http://schemas.openxmlformats.org/officeDocument/2006/relationships/theme" Target="../theme/theme20.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theme" Target="../theme/theme21.xml"/><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5.xml"/><Relationship Id="rId12" Type="http://schemas.openxmlformats.org/officeDocument/2006/relationships/theme" Target="../theme/theme22.xml"/><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6.xml"/><Relationship Id="rId12" Type="http://schemas.openxmlformats.org/officeDocument/2006/relationships/theme" Target="../theme/theme23.xml"/><Relationship Id="rId1" Type="http://schemas.openxmlformats.org/officeDocument/2006/relationships/slideLayout" Target="../slideLayouts/slideLayout246.xml"/><Relationship Id="rId2" Type="http://schemas.openxmlformats.org/officeDocument/2006/relationships/slideLayout" Target="../slideLayouts/slideLayout247.xml"/><Relationship Id="rId3" Type="http://schemas.openxmlformats.org/officeDocument/2006/relationships/slideLayout" Target="../slideLayouts/slideLayout248.xml"/><Relationship Id="rId4" Type="http://schemas.openxmlformats.org/officeDocument/2006/relationships/slideLayout" Target="../slideLayouts/slideLayout249.xml"/><Relationship Id="rId5" Type="http://schemas.openxmlformats.org/officeDocument/2006/relationships/slideLayout" Target="../slideLayouts/slideLayout250.xml"/><Relationship Id="rId6" Type="http://schemas.openxmlformats.org/officeDocument/2006/relationships/slideLayout" Target="../slideLayouts/slideLayout251.xml"/><Relationship Id="rId7" Type="http://schemas.openxmlformats.org/officeDocument/2006/relationships/slideLayout" Target="../slideLayouts/slideLayout252.xml"/><Relationship Id="rId8" Type="http://schemas.openxmlformats.org/officeDocument/2006/relationships/slideLayout" Target="../slideLayouts/slideLayout253.xml"/><Relationship Id="rId9" Type="http://schemas.openxmlformats.org/officeDocument/2006/relationships/slideLayout" Target="../slideLayouts/slideLayout254.xml"/><Relationship Id="rId10" Type="http://schemas.openxmlformats.org/officeDocument/2006/relationships/slideLayout" Target="../slideLayouts/slideLayout255.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7.xml"/><Relationship Id="rId12" Type="http://schemas.openxmlformats.org/officeDocument/2006/relationships/theme" Target="../theme/theme24.xml"/><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slideLayout" Target="../slideLayouts/slideLayout259.xml"/><Relationship Id="rId4" Type="http://schemas.openxmlformats.org/officeDocument/2006/relationships/slideLayout" Target="../slideLayouts/slideLayout260.xml"/><Relationship Id="rId5" Type="http://schemas.openxmlformats.org/officeDocument/2006/relationships/slideLayout" Target="../slideLayouts/slideLayout261.xml"/><Relationship Id="rId6" Type="http://schemas.openxmlformats.org/officeDocument/2006/relationships/slideLayout" Target="../slideLayouts/slideLayout262.xml"/><Relationship Id="rId7" Type="http://schemas.openxmlformats.org/officeDocument/2006/relationships/slideLayout" Target="../slideLayouts/slideLayout263.xml"/><Relationship Id="rId8" Type="http://schemas.openxmlformats.org/officeDocument/2006/relationships/slideLayout" Target="../slideLayouts/slideLayout264.xml"/><Relationship Id="rId9" Type="http://schemas.openxmlformats.org/officeDocument/2006/relationships/slideLayout" Target="../slideLayouts/slideLayout265.xml"/><Relationship Id="rId10" Type="http://schemas.openxmlformats.org/officeDocument/2006/relationships/slideLayout" Target="../slideLayouts/slideLayout266.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8.xml"/><Relationship Id="rId12" Type="http://schemas.openxmlformats.org/officeDocument/2006/relationships/theme" Target="../theme/theme25.xml"/><Relationship Id="rId1" Type="http://schemas.openxmlformats.org/officeDocument/2006/relationships/slideLayout" Target="../slideLayouts/slideLayout268.xml"/><Relationship Id="rId2" Type="http://schemas.openxmlformats.org/officeDocument/2006/relationships/slideLayout" Target="../slideLayouts/slideLayout269.xml"/><Relationship Id="rId3" Type="http://schemas.openxmlformats.org/officeDocument/2006/relationships/slideLayout" Target="../slideLayouts/slideLayout270.xml"/><Relationship Id="rId4" Type="http://schemas.openxmlformats.org/officeDocument/2006/relationships/slideLayout" Target="../slideLayouts/slideLayout271.xml"/><Relationship Id="rId5" Type="http://schemas.openxmlformats.org/officeDocument/2006/relationships/slideLayout" Target="../slideLayouts/slideLayout272.xml"/><Relationship Id="rId6" Type="http://schemas.openxmlformats.org/officeDocument/2006/relationships/slideLayout" Target="../slideLayouts/slideLayout273.xml"/><Relationship Id="rId7" Type="http://schemas.openxmlformats.org/officeDocument/2006/relationships/slideLayout" Target="../slideLayouts/slideLayout274.xml"/><Relationship Id="rId8" Type="http://schemas.openxmlformats.org/officeDocument/2006/relationships/slideLayout" Target="../slideLayouts/slideLayout275.xml"/><Relationship Id="rId9" Type="http://schemas.openxmlformats.org/officeDocument/2006/relationships/slideLayout" Target="../slideLayouts/slideLayout276.xml"/><Relationship Id="rId10" Type="http://schemas.openxmlformats.org/officeDocument/2006/relationships/slideLayout" Target="../slideLayouts/slideLayout277.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289.xml"/><Relationship Id="rId12" Type="http://schemas.openxmlformats.org/officeDocument/2006/relationships/theme" Target="../theme/theme26.xml"/><Relationship Id="rId1" Type="http://schemas.openxmlformats.org/officeDocument/2006/relationships/slideLayout" Target="../slideLayouts/slideLayout279.xml"/><Relationship Id="rId2" Type="http://schemas.openxmlformats.org/officeDocument/2006/relationships/slideLayout" Target="../slideLayouts/slideLayout280.xml"/><Relationship Id="rId3" Type="http://schemas.openxmlformats.org/officeDocument/2006/relationships/slideLayout" Target="../slideLayouts/slideLayout281.xml"/><Relationship Id="rId4" Type="http://schemas.openxmlformats.org/officeDocument/2006/relationships/slideLayout" Target="../slideLayouts/slideLayout282.xml"/><Relationship Id="rId5" Type="http://schemas.openxmlformats.org/officeDocument/2006/relationships/slideLayout" Target="../slideLayouts/slideLayout283.xml"/><Relationship Id="rId6" Type="http://schemas.openxmlformats.org/officeDocument/2006/relationships/slideLayout" Target="../slideLayouts/slideLayout284.xml"/><Relationship Id="rId7" Type="http://schemas.openxmlformats.org/officeDocument/2006/relationships/slideLayout" Target="../slideLayouts/slideLayout285.xml"/><Relationship Id="rId8" Type="http://schemas.openxmlformats.org/officeDocument/2006/relationships/slideLayout" Target="../slideLayouts/slideLayout286.xml"/><Relationship Id="rId9" Type="http://schemas.openxmlformats.org/officeDocument/2006/relationships/slideLayout" Target="../slideLayouts/slideLayout287.xml"/><Relationship Id="rId10" Type="http://schemas.openxmlformats.org/officeDocument/2006/relationships/slideLayout" Target="../slideLayouts/slideLayout28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8.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theme" Target="../theme/theme9.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bar.png"/>
          <p:cNvPicPr>
            <a:picLocks noChangeAspect="1"/>
          </p:cNvPicPr>
          <p:nvPr userDrawn="1"/>
        </p:nvPicPr>
        <p:blipFill>
          <a:blip r:embed="rId16"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1085821729"/>
      </p:ext>
    </p:extLst>
  </p:cSld>
  <p:clrMap bg1="lt1" tx1="dk1" bg2="lt2" tx2="dk2" accent1="accent1" accent2="accent2" accent3="accent3" accent4="accent4" accent5="accent5" accent6="accent6" hlink="hlink" folHlink="folHlink"/>
  <p:sldLayoutIdLst>
    <p:sldLayoutId id="2147488660" r:id="rId1"/>
    <p:sldLayoutId id="2147488664" r:id="rId2"/>
    <p:sldLayoutId id="2147488657" r:id="rId3"/>
    <p:sldLayoutId id="2147488665" r:id="rId4"/>
    <p:sldLayoutId id="2147488663" r:id="rId5"/>
    <p:sldLayoutId id="2147488658" r:id="rId6"/>
    <p:sldLayoutId id="2147488661" r:id="rId7"/>
    <p:sldLayoutId id="2147488666" r:id="rId8"/>
    <p:sldLayoutId id="2147488667" r:id="rId9"/>
    <p:sldLayoutId id="2147488669" r:id="rId10"/>
    <p:sldLayoutId id="2147488671" r:id="rId11"/>
    <p:sldLayoutId id="2147488673" r:id="rId12"/>
    <p:sldLayoutId id="2147488674" r:id="rId13"/>
    <p:sldLayoutId id="2147488675" r:id="rId14"/>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38" r:id="rId1"/>
    <p:sldLayoutId id="2147488439" r:id="rId2"/>
    <p:sldLayoutId id="2147488440" r:id="rId3"/>
    <p:sldLayoutId id="2147488441" r:id="rId4"/>
    <p:sldLayoutId id="2147488442" r:id="rId5"/>
    <p:sldLayoutId id="2147488443" r:id="rId6"/>
    <p:sldLayoutId id="2147488444" r:id="rId7"/>
    <p:sldLayoutId id="2147488445" r:id="rId8"/>
    <p:sldLayoutId id="2147488446" r:id="rId9"/>
    <p:sldLayoutId id="2147488447" r:id="rId10"/>
    <p:sldLayoutId id="214748844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50" r:id="rId1"/>
    <p:sldLayoutId id="2147488451" r:id="rId2"/>
    <p:sldLayoutId id="2147488452" r:id="rId3"/>
    <p:sldLayoutId id="2147488453" r:id="rId4"/>
    <p:sldLayoutId id="2147488454" r:id="rId5"/>
    <p:sldLayoutId id="2147488455" r:id="rId6"/>
    <p:sldLayoutId id="2147488456" r:id="rId7"/>
    <p:sldLayoutId id="2147488457" r:id="rId8"/>
    <p:sldLayoutId id="2147488458" r:id="rId9"/>
    <p:sldLayoutId id="2147488459" r:id="rId10"/>
    <p:sldLayoutId id="2147488460"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62" r:id="rId1"/>
    <p:sldLayoutId id="2147488463" r:id="rId2"/>
    <p:sldLayoutId id="2147488464" r:id="rId3"/>
    <p:sldLayoutId id="2147488465" r:id="rId4"/>
    <p:sldLayoutId id="2147488466" r:id="rId5"/>
    <p:sldLayoutId id="2147488467" r:id="rId6"/>
    <p:sldLayoutId id="2147488468" r:id="rId7"/>
    <p:sldLayoutId id="2147488469" r:id="rId8"/>
    <p:sldLayoutId id="2147488470" r:id="rId9"/>
    <p:sldLayoutId id="2147488471" r:id="rId10"/>
    <p:sldLayoutId id="2147488472"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74" r:id="rId1"/>
    <p:sldLayoutId id="2147488475" r:id="rId2"/>
    <p:sldLayoutId id="2147488476" r:id="rId3"/>
    <p:sldLayoutId id="2147488477" r:id="rId4"/>
    <p:sldLayoutId id="2147488478" r:id="rId5"/>
    <p:sldLayoutId id="2147488479" r:id="rId6"/>
    <p:sldLayoutId id="2147488480" r:id="rId7"/>
    <p:sldLayoutId id="2147488481" r:id="rId8"/>
    <p:sldLayoutId id="2147488482" r:id="rId9"/>
    <p:sldLayoutId id="2147488483" r:id="rId10"/>
    <p:sldLayoutId id="2147488484"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cSld>
  <p:clrMap bg1="lt1" tx1="dk1" bg2="lt2" tx2="dk2" accent1="accent1" accent2="accent2" accent3="accent3" accent4="accent4" accent5="accent5" accent6="accent6" hlink="hlink" folHlink="folHlink"/>
  <p:sldLayoutIdLst>
    <p:sldLayoutId id="2147488486" r:id="rId1"/>
    <p:sldLayoutId id="2147488487" r:id="rId2"/>
    <p:sldLayoutId id="2147488488" r:id="rId3"/>
    <p:sldLayoutId id="2147488489" r:id="rId4"/>
    <p:sldLayoutId id="2147488490" r:id="rId5"/>
    <p:sldLayoutId id="2147488491" r:id="rId6"/>
    <p:sldLayoutId id="2147488492" r:id="rId7"/>
    <p:sldLayoutId id="2147488493" r:id="rId8"/>
    <p:sldLayoutId id="2147488494" r:id="rId9"/>
    <p:sldLayoutId id="2147488495" r:id="rId10"/>
    <p:sldLayoutId id="214748849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98" r:id="rId1"/>
    <p:sldLayoutId id="2147488499" r:id="rId2"/>
    <p:sldLayoutId id="2147488500" r:id="rId3"/>
    <p:sldLayoutId id="2147488501" r:id="rId4"/>
    <p:sldLayoutId id="2147488502" r:id="rId5"/>
    <p:sldLayoutId id="2147488503" r:id="rId6"/>
    <p:sldLayoutId id="2147488504" r:id="rId7"/>
    <p:sldLayoutId id="2147488505" r:id="rId8"/>
    <p:sldLayoutId id="2147488506" r:id="rId9"/>
    <p:sldLayoutId id="2147488507" r:id="rId10"/>
    <p:sldLayoutId id="2147488508"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10" r:id="rId1"/>
    <p:sldLayoutId id="2147488511" r:id="rId2"/>
    <p:sldLayoutId id="2147488512" r:id="rId3"/>
    <p:sldLayoutId id="2147488513" r:id="rId4"/>
    <p:sldLayoutId id="2147488514" r:id="rId5"/>
    <p:sldLayoutId id="2147488515" r:id="rId6"/>
    <p:sldLayoutId id="2147488516" r:id="rId7"/>
    <p:sldLayoutId id="2147488517" r:id="rId8"/>
    <p:sldLayoutId id="2147488518" r:id="rId9"/>
    <p:sldLayoutId id="2147488519" r:id="rId10"/>
    <p:sldLayoutId id="2147488520"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8522" r:id="rId1"/>
    <p:sldLayoutId id="2147488523" r:id="rId2"/>
    <p:sldLayoutId id="2147488524" r:id="rId3"/>
    <p:sldLayoutId id="2147488525" r:id="rId4"/>
    <p:sldLayoutId id="2147488526" r:id="rId5"/>
    <p:sldLayoutId id="2147488527" r:id="rId6"/>
    <p:sldLayoutId id="2147488528" r:id="rId7"/>
    <p:sldLayoutId id="2147488529" r:id="rId8"/>
    <p:sldLayoutId id="2147488530" r:id="rId9"/>
    <p:sldLayoutId id="2147488531" r:id="rId10"/>
    <p:sldLayoutId id="2147488532" r:id="rId11"/>
  </p:sldLayoutIdLst>
  <p:transition xmlns:p14="http://schemas.microsoft.com/office/powerpoint/2010/mai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34" r:id="rId1"/>
    <p:sldLayoutId id="2147488535" r:id="rId2"/>
    <p:sldLayoutId id="2147488536" r:id="rId3"/>
    <p:sldLayoutId id="2147488537" r:id="rId4"/>
    <p:sldLayoutId id="2147488538" r:id="rId5"/>
    <p:sldLayoutId id="2147488539" r:id="rId6"/>
    <p:sldLayoutId id="2147488540" r:id="rId7"/>
    <p:sldLayoutId id="2147488541" r:id="rId8"/>
    <p:sldLayoutId id="2147488542" r:id="rId9"/>
    <p:sldLayoutId id="2147488543" r:id="rId10"/>
    <p:sldLayoutId id="2147488544"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46" r:id="rId1"/>
    <p:sldLayoutId id="2147488547" r:id="rId2"/>
    <p:sldLayoutId id="2147488548" r:id="rId3"/>
    <p:sldLayoutId id="2147488549" r:id="rId4"/>
    <p:sldLayoutId id="2147488550" r:id="rId5"/>
    <p:sldLayoutId id="2147488551" r:id="rId6"/>
    <p:sldLayoutId id="2147488552" r:id="rId7"/>
    <p:sldLayoutId id="2147488553" r:id="rId8"/>
    <p:sldLayoutId id="2147488554" r:id="rId9"/>
    <p:sldLayoutId id="2147488555" r:id="rId10"/>
    <p:sldLayoutId id="214748855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1/9/15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2996175191"/>
      </p:ext>
    </p:extLst>
  </p:cSld>
  <p:clrMap bg1="lt1" tx1="dk1" bg2="lt2" tx2="dk2" accent1="accent1" accent2="accent2" accent3="accent3" accent4="accent4" accent5="accent5" accent6="accent6" hlink="hlink" folHlink="folHlink"/>
  <p:sldLayoutIdLst>
    <p:sldLayoutId id="2147488642" r:id="rId1"/>
    <p:sldLayoutId id="2147488643" r:id="rId2"/>
    <p:sldLayoutId id="2147488644" r:id="rId3"/>
    <p:sldLayoutId id="2147488645" r:id="rId4"/>
    <p:sldLayoutId id="2147488646" r:id="rId5"/>
    <p:sldLayoutId id="2147488647" r:id="rId6"/>
    <p:sldLayoutId id="2147488648" r:id="rId7"/>
    <p:sldLayoutId id="2147488649" r:id="rId8"/>
    <p:sldLayoutId id="2147488650" r:id="rId9"/>
    <p:sldLayoutId id="2147488651" r:id="rId10"/>
    <p:sldLayoutId id="214748865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58" r:id="rId1"/>
    <p:sldLayoutId id="2147488559" r:id="rId2"/>
    <p:sldLayoutId id="2147488560" r:id="rId3"/>
    <p:sldLayoutId id="2147488561" r:id="rId4"/>
    <p:sldLayoutId id="2147488562" r:id="rId5"/>
    <p:sldLayoutId id="2147488563" r:id="rId6"/>
    <p:sldLayoutId id="2147488564" r:id="rId7"/>
    <p:sldLayoutId id="2147488565" r:id="rId8"/>
    <p:sldLayoutId id="2147488566" r:id="rId9"/>
    <p:sldLayoutId id="2147488567" r:id="rId10"/>
    <p:sldLayoutId id="2147488568"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70" r:id="rId1"/>
    <p:sldLayoutId id="2147488571" r:id="rId2"/>
    <p:sldLayoutId id="2147488572" r:id="rId3"/>
    <p:sldLayoutId id="2147488573" r:id="rId4"/>
    <p:sldLayoutId id="2147488574" r:id="rId5"/>
    <p:sldLayoutId id="2147488575" r:id="rId6"/>
    <p:sldLayoutId id="2147488576" r:id="rId7"/>
    <p:sldLayoutId id="2147488577" r:id="rId8"/>
    <p:sldLayoutId id="2147488578" r:id="rId9"/>
    <p:sldLayoutId id="2147488579" r:id="rId10"/>
    <p:sldLayoutId id="2147488580"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82" r:id="rId1"/>
    <p:sldLayoutId id="2147488583" r:id="rId2"/>
    <p:sldLayoutId id="2147488584" r:id="rId3"/>
    <p:sldLayoutId id="2147488585" r:id="rId4"/>
    <p:sldLayoutId id="2147488586" r:id="rId5"/>
    <p:sldLayoutId id="2147488587" r:id="rId6"/>
    <p:sldLayoutId id="2147488588" r:id="rId7"/>
    <p:sldLayoutId id="2147488589" r:id="rId8"/>
    <p:sldLayoutId id="2147488590" r:id="rId9"/>
    <p:sldLayoutId id="2147488591" r:id="rId10"/>
    <p:sldLayoutId id="2147488592"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94" r:id="rId1"/>
    <p:sldLayoutId id="2147488595" r:id="rId2"/>
    <p:sldLayoutId id="2147488596" r:id="rId3"/>
    <p:sldLayoutId id="2147488597" r:id="rId4"/>
    <p:sldLayoutId id="2147488598" r:id="rId5"/>
    <p:sldLayoutId id="2147488599" r:id="rId6"/>
    <p:sldLayoutId id="2147488600" r:id="rId7"/>
    <p:sldLayoutId id="2147488601" r:id="rId8"/>
    <p:sldLayoutId id="2147488602" r:id="rId9"/>
    <p:sldLayoutId id="2147488603" r:id="rId10"/>
    <p:sldLayoutId id="214748860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8606" r:id="rId1"/>
    <p:sldLayoutId id="2147488607" r:id="rId2"/>
    <p:sldLayoutId id="2147488608" r:id="rId3"/>
    <p:sldLayoutId id="2147488609" r:id="rId4"/>
    <p:sldLayoutId id="2147488610" r:id="rId5"/>
    <p:sldLayoutId id="2147488611" r:id="rId6"/>
    <p:sldLayoutId id="2147488612" r:id="rId7"/>
    <p:sldLayoutId id="2147488613" r:id="rId8"/>
    <p:sldLayoutId id="2147488614" r:id="rId9"/>
    <p:sldLayoutId id="2147488615" r:id="rId10"/>
    <p:sldLayoutId id="2147488616"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18" r:id="rId1"/>
    <p:sldLayoutId id="2147488619" r:id="rId2"/>
    <p:sldLayoutId id="2147488620" r:id="rId3"/>
    <p:sldLayoutId id="2147488621" r:id="rId4"/>
    <p:sldLayoutId id="2147488622" r:id="rId5"/>
    <p:sldLayoutId id="2147488623" r:id="rId6"/>
    <p:sldLayoutId id="2147488624" r:id="rId7"/>
    <p:sldLayoutId id="2147488625" r:id="rId8"/>
    <p:sldLayoutId id="2147488626" r:id="rId9"/>
    <p:sldLayoutId id="2147488627" r:id="rId10"/>
    <p:sldLayoutId id="2147488628" r:id="rId11"/>
  </p:sldLayoutIdLst>
  <p:transition xmlns:p14="http://schemas.microsoft.com/office/powerpoint/2010/mai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30" r:id="rId1"/>
    <p:sldLayoutId id="2147488631" r:id="rId2"/>
    <p:sldLayoutId id="2147488632" r:id="rId3"/>
    <p:sldLayoutId id="2147488633" r:id="rId4"/>
    <p:sldLayoutId id="2147488634" r:id="rId5"/>
    <p:sldLayoutId id="2147488635" r:id="rId6"/>
    <p:sldLayoutId id="2147488636" r:id="rId7"/>
    <p:sldLayoutId id="2147488637" r:id="rId8"/>
    <p:sldLayoutId id="2147488638" r:id="rId9"/>
    <p:sldLayoutId id="2147488639" r:id="rId10"/>
    <p:sldLayoutId id="2147488640" r:id="rId11"/>
  </p:sldLayoutIdLst>
  <p:transition xmlns:p14="http://schemas.microsoft.com/office/powerpoint/2010/mai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54" r:id="rId1"/>
    <p:sldLayoutId id="2147488355" r:id="rId2"/>
    <p:sldLayoutId id="2147488356" r:id="rId3"/>
    <p:sldLayoutId id="2147488357" r:id="rId4"/>
    <p:sldLayoutId id="2147488358" r:id="rId5"/>
    <p:sldLayoutId id="2147488359" r:id="rId6"/>
    <p:sldLayoutId id="2147488360" r:id="rId7"/>
    <p:sldLayoutId id="2147488361" r:id="rId8"/>
    <p:sldLayoutId id="2147488362" r:id="rId9"/>
    <p:sldLayoutId id="2147488363" r:id="rId10"/>
    <p:sldLayoutId id="2147488364"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66" r:id="rId1"/>
    <p:sldLayoutId id="2147488367" r:id="rId2"/>
    <p:sldLayoutId id="2147488368" r:id="rId3"/>
    <p:sldLayoutId id="2147488369" r:id="rId4"/>
    <p:sldLayoutId id="2147488370" r:id="rId5"/>
    <p:sldLayoutId id="2147488371" r:id="rId6"/>
    <p:sldLayoutId id="2147488372" r:id="rId7"/>
    <p:sldLayoutId id="2147488373" r:id="rId8"/>
    <p:sldLayoutId id="2147488374" r:id="rId9"/>
    <p:sldLayoutId id="2147488375" r:id="rId10"/>
    <p:sldLayoutId id="2147488376" r:id="rId11"/>
  </p:sldLayoutIdLst>
  <p:transition xmlns:p14="http://schemas.microsoft.com/office/powerpoint/2010/mai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78" r:id="rId1"/>
    <p:sldLayoutId id="2147488379" r:id="rId2"/>
    <p:sldLayoutId id="2147488380" r:id="rId3"/>
    <p:sldLayoutId id="2147488381" r:id="rId4"/>
    <p:sldLayoutId id="2147488382" r:id="rId5"/>
    <p:sldLayoutId id="2147488383" r:id="rId6"/>
    <p:sldLayoutId id="2147488384" r:id="rId7"/>
    <p:sldLayoutId id="2147488385" r:id="rId8"/>
    <p:sldLayoutId id="2147488386" r:id="rId9"/>
    <p:sldLayoutId id="2147488387" r:id="rId10"/>
    <p:sldLayoutId id="214748838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90" r:id="rId1"/>
    <p:sldLayoutId id="2147488391" r:id="rId2"/>
    <p:sldLayoutId id="2147488392" r:id="rId3"/>
    <p:sldLayoutId id="2147488393" r:id="rId4"/>
    <p:sldLayoutId id="2147488394" r:id="rId5"/>
    <p:sldLayoutId id="2147488395" r:id="rId6"/>
    <p:sldLayoutId id="2147488396" r:id="rId7"/>
    <p:sldLayoutId id="2147488397" r:id="rId8"/>
    <p:sldLayoutId id="2147488398" r:id="rId9"/>
    <p:sldLayoutId id="2147488399" r:id="rId10"/>
    <p:sldLayoutId id="2147488400"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02" r:id="rId1"/>
    <p:sldLayoutId id="2147488403" r:id="rId2"/>
    <p:sldLayoutId id="2147488404" r:id="rId3"/>
    <p:sldLayoutId id="2147488405" r:id="rId4"/>
    <p:sldLayoutId id="2147488406" r:id="rId5"/>
    <p:sldLayoutId id="2147488407" r:id="rId6"/>
    <p:sldLayoutId id="2147488408" r:id="rId7"/>
    <p:sldLayoutId id="2147488409" r:id="rId8"/>
    <p:sldLayoutId id="2147488410" r:id="rId9"/>
    <p:sldLayoutId id="2147488411" r:id="rId10"/>
    <p:sldLayoutId id="2147488412"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14" r:id="rId1"/>
    <p:sldLayoutId id="2147488415" r:id="rId2"/>
    <p:sldLayoutId id="2147488416" r:id="rId3"/>
    <p:sldLayoutId id="2147488417" r:id="rId4"/>
    <p:sldLayoutId id="2147488418" r:id="rId5"/>
    <p:sldLayoutId id="2147488419" r:id="rId6"/>
    <p:sldLayoutId id="2147488420" r:id="rId7"/>
    <p:sldLayoutId id="2147488421" r:id="rId8"/>
    <p:sldLayoutId id="2147488422" r:id="rId9"/>
    <p:sldLayoutId id="2147488423" r:id="rId10"/>
    <p:sldLayoutId id="214748842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26" r:id="rId1"/>
    <p:sldLayoutId id="2147488427" r:id="rId2"/>
    <p:sldLayoutId id="2147488428" r:id="rId3"/>
    <p:sldLayoutId id="2147488429" r:id="rId4"/>
    <p:sldLayoutId id="2147488430" r:id="rId5"/>
    <p:sldLayoutId id="2147488431" r:id="rId6"/>
    <p:sldLayoutId id="2147488432" r:id="rId7"/>
    <p:sldLayoutId id="2147488433" r:id="rId8"/>
    <p:sldLayoutId id="2147488434" r:id="rId9"/>
    <p:sldLayoutId id="2147488435" r:id="rId10"/>
    <p:sldLayoutId id="2147488436"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g.co/WearCheck" TargetMode="Externa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4.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image" Target="../media/image49.png"/><Relationship Id="rId1" Type="http://schemas.microsoft.com/office/2007/relationships/media" Target="../media/media2.mp4"/><Relationship Id="rId2" Type="http://schemas.openxmlformats.org/officeDocument/2006/relationships/video" Target="../media/media2.mp4"/></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hyperlink" Target="http://developer.android.com/training/building-wearables.html" TargetMode="External"/><Relationship Id="rId4" Type="http://schemas.openxmlformats.org/officeDocument/2006/relationships/hyperlink" Target="http://developer.xamarin.com/samples/android/Android%20Wear/" TargetMode="External"/><Relationship Id="rId1" Type="http://schemas.openxmlformats.org/officeDocument/2006/relationships/slideLayout" Target="../slideLayouts/slideLayout4.xml"/><Relationship Id="rId2" Type="http://schemas.openxmlformats.org/officeDocument/2006/relationships/hyperlink" Target="http://blog.xamarin.com/tips-for-your-first-android-wear-app/"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image" Target="../media/image14.png"/><Relationship Id="rId5" Type="http://schemas.openxmlformats.org/officeDocument/2006/relationships/image" Target="../media/image15.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Developing </a:t>
            </a:r>
            <a:r>
              <a:rPr lang="en-US" sz="3600" dirty="0"/>
              <a:t>Y</a:t>
            </a:r>
            <a:r>
              <a:rPr lang="en-US" sz="3600" dirty="0" smtClean="0"/>
              <a:t>our First Android Wear App</a:t>
            </a:r>
            <a:endParaRPr lang="en-US" sz="3600" dirty="0"/>
          </a:p>
        </p:txBody>
      </p:sp>
      <p:sp>
        <p:nvSpPr>
          <p:cNvPr id="3" name="Content Placeholder 2"/>
          <p:cNvSpPr>
            <a:spLocks noGrp="1"/>
          </p:cNvSpPr>
          <p:nvPr>
            <p:ph sz="half" idx="2"/>
          </p:nvPr>
        </p:nvSpPr>
        <p:spPr/>
        <p:txBody>
          <a:bodyPr/>
          <a:lstStyle/>
          <a:p>
            <a:r>
              <a:rPr lang="en-US" dirty="0" smtClean="0"/>
              <a:t>James Montemagno</a:t>
            </a:r>
            <a:endParaRPr lang="en-US" dirty="0"/>
          </a:p>
        </p:txBody>
      </p:sp>
      <p:sp>
        <p:nvSpPr>
          <p:cNvPr id="4" name="Content Placeholder 3"/>
          <p:cNvSpPr>
            <a:spLocks noGrp="1"/>
          </p:cNvSpPr>
          <p:nvPr>
            <p:ph sz="half" idx="10"/>
          </p:nvPr>
        </p:nvSpPr>
        <p:spPr/>
        <p:txBody>
          <a:bodyPr>
            <a:normAutofit fontScale="92500"/>
          </a:bodyPr>
          <a:lstStyle/>
          <a:p>
            <a:r>
              <a:rPr lang="en-US" dirty="0" smtClean="0"/>
              <a:t>Developer Evangelist, Xamarin</a:t>
            </a:r>
            <a:endParaRPr lang="en-US" dirty="0"/>
          </a:p>
        </p:txBody>
      </p:sp>
      <p:sp>
        <p:nvSpPr>
          <p:cNvPr id="5" name="Content Placeholder 4"/>
          <p:cNvSpPr>
            <a:spLocks noGrp="1"/>
          </p:cNvSpPr>
          <p:nvPr>
            <p:ph sz="half" idx="11"/>
          </p:nvPr>
        </p:nvSpPr>
        <p:spPr/>
        <p:txBody>
          <a:bodyPr/>
          <a:lstStyle/>
          <a:p>
            <a:r>
              <a:rPr lang="en-US" dirty="0" smtClean="0"/>
              <a:t>@</a:t>
            </a:r>
            <a:r>
              <a:rPr lang="en-US" dirty="0" err="1" smtClean="0"/>
              <a:t>JamesMontemagno</a:t>
            </a:r>
            <a:endParaRPr lang="en-US" dirty="0"/>
          </a:p>
        </p:txBody>
      </p:sp>
      <p:pic>
        <p:nvPicPr>
          <p:cNvPr id="6" name="Picture 5"/>
          <p:cNvPicPr>
            <a:picLocks noChangeAspect="1"/>
          </p:cNvPicPr>
          <p:nvPr/>
        </p:nvPicPr>
        <p:blipFill>
          <a:blip r:embed="rId3"/>
          <a:stretch>
            <a:fillRect/>
          </a:stretch>
        </p:blipFill>
        <p:spPr>
          <a:xfrm>
            <a:off x="155222" y="1114778"/>
            <a:ext cx="3291442" cy="3291442"/>
          </a:xfrm>
          <a:prstGeom prst="rect">
            <a:avLst/>
          </a:prstGeom>
        </p:spPr>
      </p:pic>
    </p:spTree>
    <p:extLst>
      <p:ext uri="{BB962C8B-B14F-4D97-AF65-F5344CB8AC3E}">
        <p14:creationId xmlns:p14="http://schemas.microsoft.com/office/powerpoint/2010/main" val="3776141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ar3-16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640"/>
            <a:ext cx="9775054" cy="6518739"/>
          </a:xfrm>
          <a:prstGeom prst="rect">
            <a:avLst/>
          </a:prstGeom>
        </p:spPr>
      </p:pic>
    </p:spTree>
    <p:extLst>
      <p:ext uri="{BB962C8B-B14F-4D97-AF65-F5344CB8AC3E}">
        <p14:creationId xmlns:p14="http://schemas.microsoft.com/office/powerpoint/2010/main" val="415498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Android Wear?</a:t>
            </a:r>
            <a:endParaRPr lang="en-US" dirty="0"/>
          </a:p>
        </p:txBody>
      </p:sp>
    </p:spTree>
    <p:extLst>
      <p:ext uri="{BB962C8B-B14F-4D97-AF65-F5344CB8AC3E}">
        <p14:creationId xmlns:p14="http://schemas.microsoft.com/office/powerpoint/2010/main" val="18368703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255859" cy="5212206"/>
          </a:xfrm>
          <a:prstGeom prst="rect">
            <a:avLst/>
          </a:prstGeom>
        </p:spPr>
      </p:pic>
    </p:spTree>
    <p:extLst>
      <p:ext uri="{BB962C8B-B14F-4D97-AF65-F5344CB8AC3E}">
        <p14:creationId xmlns:p14="http://schemas.microsoft.com/office/powerpoint/2010/main" val="5039494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172378" y="1459167"/>
            <a:ext cx="1971622" cy="3520755"/>
          </a:xfrm>
          <a:prstGeom prst="rect">
            <a:avLst/>
          </a:prstGeom>
        </p:spPr>
      </p:pic>
      <p:sp>
        <p:nvSpPr>
          <p:cNvPr id="2" name="Title 1"/>
          <p:cNvSpPr>
            <a:spLocks noGrp="1"/>
          </p:cNvSpPr>
          <p:nvPr>
            <p:ph type="title"/>
          </p:nvPr>
        </p:nvSpPr>
        <p:spPr/>
        <p:txBody>
          <a:bodyPr>
            <a:normAutofit fontScale="90000"/>
          </a:bodyPr>
          <a:lstStyle/>
          <a:p>
            <a:r>
              <a:rPr lang="en-US" dirty="0" smtClean="0"/>
              <a:t>Android Wear</a:t>
            </a:r>
            <a:endParaRPr lang="en-US" dirty="0"/>
          </a:p>
        </p:txBody>
      </p:sp>
      <p:sp>
        <p:nvSpPr>
          <p:cNvPr id="5" name="Rectangle 4"/>
          <p:cNvSpPr/>
          <p:nvPr/>
        </p:nvSpPr>
        <p:spPr>
          <a:xfrm>
            <a:off x="266700" y="987835"/>
            <a:ext cx="5953748" cy="3416320"/>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Android 5.0.1</a:t>
            </a:r>
          </a:p>
          <a:p>
            <a:pPr marL="514350" lvl="1" indent="-342900">
              <a:buFont typeface="Wingdings" charset="2"/>
              <a:buChar char="§"/>
            </a:pPr>
            <a:r>
              <a:rPr lang="en-US" sz="2000" dirty="0" smtClean="0">
                <a:solidFill>
                  <a:srgbClr val="595959"/>
                </a:solidFill>
                <a:latin typeface="Helvetica Light"/>
                <a:cs typeface="Helvetica Light"/>
              </a:rPr>
              <a:t>No Access To:</a:t>
            </a:r>
          </a:p>
          <a:p>
            <a:pPr marL="685800" lvl="2" indent="-342900">
              <a:buFont typeface="Wingdings" charset="2"/>
              <a:buChar char="§"/>
            </a:pPr>
            <a:r>
              <a:rPr lang="en-US" sz="2000" dirty="0" err="1" smtClean="0">
                <a:solidFill>
                  <a:srgbClr val="595959"/>
                </a:solidFill>
                <a:latin typeface="Helvetica Light"/>
                <a:cs typeface="Helvetica Light"/>
              </a:rPr>
              <a:t>Android.Webkit</a:t>
            </a:r>
            <a:endParaRPr lang="en-US" sz="2000" dirty="0" smtClean="0">
              <a:solidFill>
                <a:srgbClr val="595959"/>
              </a:solidFill>
              <a:latin typeface="Helvetica Light"/>
              <a:cs typeface="Helvetica Light"/>
            </a:endParaRPr>
          </a:p>
          <a:p>
            <a:pPr marL="685800" lvl="2" indent="-342900">
              <a:buFont typeface="Wingdings" charset="2"/>
              <a:buChar char="§"/>
            </a:pPr>
            <a:r>
              <a:rPr lang="en-US" sz="2000" dirty="0" err="1" smtClean="0">
                <a:solidFill>
                  <a:srgbClr val="595959"/>
                </a:solidFill>
                <a:latin typeface="Helvetica Light"/>
                <a:cs typeface="Helvetica Light"/>
              </a:rPr>
              <a:t>Android.Print</a:t>
            </a:r>
            <a:endParaRPr lang="en-US" sz="2000" dirty="0" smtClean="0">
              <a:solidFill>
                <a:srgbClr val="595959"/>
              </a:solidFill>
              <a:latin typeface="Helvetica Light"/>
              <a:cs typeface="Helvetica Light"/>
            </a:endParaRPr>
          </a:p>
          <a:p>
            <a:pPr marL="685800" lvl="2" indent="-342900">
              <a:buFont typeface="Wingdings" charset="2"/>
              <a:buChar char="§"/>
            </a:pPr>
            <a:r>
              <a:rPr lang="en-US" sz="2000" dirty="0" err="1" smtClean="0">
                <a:solidFill>
                  <a:srgbClr val="595959"/>
                </a:solidFill>
                <a:latin typeface="Helvetica Light"/>
                <a:cs typeface="Helvetica Light"/>
              </a:rPr>
              <a:t>Android.App.Backup</a:t>
            </a:r>
            <a:endParaRPr lang="en-US" sz="2000" dirty="0" smtClean="0">
              <a:solidFill>
                <a:srgbClr val="595959"/>
              </a:solidFill>
              <a:latin typeface="Helvetica Light"/>
              <a:cs typeface="Helvetica Light"/>
            </a:endParaRPr>
          </a:p>
          <a:p>
            <a:pPr marL="685800" lvl="2" indent="-342900">
              <a:buFont typeface="Wingdings" charset="2"/>
              <a:buChar char="§"/>
            </a:pPr>
            <a:r>
              <a:rPr lang="en-US" sz="2000" dirty="0" err="1" smtClean="0">
                <a:solidFill>
                  <a:srgbClr val="595959"/>
                </a:solidFill>
                <a:latin typeface="Helvetica Light"/>
                <a:cs typeface="Helvetica Light"/>
              </a:rPr>
              <a:t>Android.AppWidget</a:t>
            </a:r>
            <a:endParaRPr lang="en-US" sz="2000" dirty="0" smtClean="0">
              <a:solidFill>
                <a:srgbClr val="595959"/>
              </a:solidFill>
              <a:latin typeface="Helvetica Light"/>
              <a:cs typeface="Helvetica Light"/>
            </a:endParaRPr>
          </a:p>
          <a:p>
            <a:pPr marL="685800" lvl="2" indent="-342900">
              <a:buFont typeface="Wingdings" charset="2"/>
              <a:buChar char="§"/>
            </a:pPr>
            <a:r>
              <a:rPr lang="en-US" sz="2000" dirty="0" err="1" smtClean="0">
                <a:solidFill>
                  <a:srgbClr val="595959"/>
                </a:solidFill>
                <a:latin typeface="Helvetica Light"/>
                <a:cs typeface="Helvetica Light"/>
              </a:rPr>
              <a:t>Android.Hardware.Usb</a:t>
            </a:r>
            <a:endParaRPr lang="en-US" sz="2000" dirty="0" smtClean="0">
              <a:solidFill>
                <a:srgbClr val="595959"/>
              </a:solidFill>
              <a:latin typeface="Helvetica Light"/>
              <a:cs typeface="Helvetica Light"/>
            </a:endParaRPr>
          </a:p>
          <a:p>
            <a:pPr marL="342900" indent="-342900">
              <a:buFont typeface="Wingdings" charset="2"/>
              <a:buChar char="§"/>
            </a:pPr>
            <a:r>
              <a:rPr lang="en-US" sz="2800" dirty="0" smtClean="0">
                <a:solidFill>
                  <a:srgbClr val="595959"/>
                </a:solidFill>
                <a:latin typeface="Helvetica Light"/>
                <a:cs typeface="Helvetica Light"/>
              </a:rPr>
              <a:t>Sensor Support</a:t>
            </a:r>
          </a:p>
          <a:p>
            <a:pPr marL="514350" lvl="1" indent="-342900">
              <a:buFont typeface="Wingdings" charset="2"/>
              <a:buChar char="§"/>
            </a:pPr>
            <a:r>
              <a:rPr lang="en-US" sz="2000" dirty="0" smtClean="0">
                <a:solidFill>
                  <a:srgbClr val="595959"/>
                </a:solidFill>
                <a:latin typeface="Helvetica Light"/>
                <a:cs typeface="Helvetica Light"/>
              </a:rPr>
              <a:t>Call </a:t>
            </a:r>
            <a:r>
              <a:rPr lang="en-US" sz="2000" dirty="0" err="1" smtClean="0">
                <a:solidFill>
                  <a:srgbClr val="595959"/>
                </a:solidFill>
                <a:latin typeface="Helvetica Light"/>
                <a:cs typeface="Helvetica Light"/>
              </a:rPr>
              <a:t>HasSystemFeature</a:t>
            </a:r>
            <a:r>
              <a:rPr lang="en-US" sz="2000" dirty="0" smtClean="0">
                <a:solidFill>
                  <a:srgbClr val="595959"/>
                </a:solidFill>
                <a:latin typeface="Helvetica Light"/>
                <a:cs typeface="Helvetica Light"/>
              </a:rPr>
              <a:t>() before using API</a:t>
            </a:r>
          </a:p>
          <a:p>
            <a:pPr marL="685800" lvl="2" indent="-342900">
              <a:buFont typeface="Wingdings" charset="2"/>
              <a:buChar char="§"/>
            </a:pPr>
            <a:endParaRPr lang="en-US" sz="2000" dirty="0" smtClean="0">
              <a:solidFill>
                <a:srgbClr val="595959"/>
              </a:solidFill>
              <a:latin typeface="Helvetica Light"/>
              <a:cs typeface="Helvetica Light"/>
            </a:endParaRPr>
          </a:p>
        </p:txBody>
      </p:sp>
      <p:pic>
        <p:nvPicPr>
          <p:cNvPr id="4" name="Picture 3" descr="droid@scree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480" y="2283894"/>
            <a:ext cx="1573138" cy="1573138"/>
          </a:xfrm>
          <a:prstGeom prst="rect">
            <a:avLst/>
          </a:prstGeom>
        </p:spPr>
      </p:pic>
      <p:pic>
        <p:nvPicPr>
          <p:cNvPr id="7" name="Picture 6" descr="android_lollipop_wav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182" y="0"/>
            <a:ext cx="2613056" cy="3693366"/>
          </a:xfrm>
          <a:prstGeom prst="rect">
            <a:avLst/>
          </a:prstGeom>
        </p:spPr>
      </p:pic>
    </p:spTree>
    <p:extLst>
      <p:ext uri="{BB962C8B-B14F-4D97-AF65-F5344CB8AC3E}">
        <p14:creationId xmlns:p14="http://schemas.microsoft.com/office/powerpoint/2010/main" val="25141822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Bluetooth 4.0 Low Energy</a:t>
            </a:r>
            <a:endParaRPr lang="en-US" dirty="0"/>
          </a:p>
        </p:txBody>
      </p:sp>
      <p:sp>
        <p:nvSpPr>
          <p:cNvPr id="5" name="Rectangle 4"/>
          <p:cNvSpPr/>
          <p:nvPr/>
        </p:nvSpPr>
        <p:spPr>
          <a:xfrm>
            <a:off x="266700" y="987835"/>
            <a:ext cx="4895449" cy="830997"/>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Used for all communication</a:t>
            </a:r>
          </a:p>
          <a:p>
            <a:pPr marL="342900" indent="-342900">
              <a:buFont typeface="Wingdings" charset="2"/>
              <a:buChar char="§"/>
            </a:pPr>
            <a:endParaRPr lang="en-US" sz="2000" dirty="0" smtClean="0">
              <a:solidFill>
                <a:srgbClr val="595959"/>
              </a:solidFill>
              <a:latin typeface="Helvetica Light"/>
              <a:cs typeface="Helvetica Light"/>
            </a:endParaRPr>
          </a:p>
        </p:txBody>
      </p:sp>
      <p:pic>
        <p:nvPicPr>
          <p:cNvPr id="6" name="Picture 5"/>
          <p:cNvPicPr>
            <a:picLocks noChangeAspect="1"/>
          </p:cNvPicPr>
          <p:nvPr/>
        </p:nvPicPr>
        <p:blipFill>
          <a:blip r:embed="rId2"/>
          <a:stretch>
            <a:fillRect/>
          </a:stretch>
        </p:blipFill>
        <p:spPr>
          <a:xfrm>
            <a:off x="914400" y="1958196"/>
            <a:ext cx="7315200" cy="2743200"/>
          </a:xfrm>
          <a:prstGeom prst="rect">
            <a:avLst/>
          </a:prstGeom>
        </p:spPr>
      </p:pic>
    </p:spTree>
    <p:extLst>
      <p:ext uri="{BB962C8B-B14F-4D97-AF65-F5344CB8AC3E}">
        <p14:creationId xmlns:p14="http://schemas.microsoft.com/office/powerpoint/2010/main" val="8688747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Phone Required!</a:t>
            </a:r>
            <a:endParaRPr lang="en-US" dirty="0"/>
          </a:p>
        </p:txBody>
      </p:sp>
      <p:sp>
        <p:nvSpPr>
          <p:cNvPr id="5" name="Rectangle 4"/>
          <p:cNvSpPr/>
          <p:nvPr/>
        </p:nvSpPr>
        <p:spPr>
          <a:xfrm>
            <a:off x="266700" y="987835"/>
            <a:ext cx="4895449" cy="2431435"/>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Android 4.3+ (40% of devices in market)</a:t>
            </a:r>
          </a:p>
          <a:p>
            <a:pPr marL="342900" indent="-342900">
              <a:buFont typeface="Wingdings" charset="2"/>
              <a:buChar char="§"/>
            </a:pPr>
            <a:r>
              <a:rPr lang="en-US" sz="2800" dirty="0" smtClean="0">
                <a:solidFill>
                  <a:srgbClr val="595959"/>
                </a:solidFill>
                <a:latin typeface="Helvetica Light"/>
                <a:cs typeface="Helvetica Light"/>
              </a:rPr>
              <a:t>Android Wear App </a:t>
            </a:r>
          </a:p>
          <a:p>
            <a:pPr marL="342900" indent="-342900">
              <a:buFont typeface="Wingdings" charset="2"/>
              <a:buChar char="§"/>
            </a:pPr>
            <a:r>
              <a:rPr lang="en-US" sz="2800" dirty="0" smtClean="0">
                <a:solidFill>
                  <a:srgbClr val="595959"/>
                </a:solidFill>
                <a:latin typeface="Helvetica Light"/>
                <a:cs typeface="Helvetica Light"/>
              </a:rPr>
              <a:t>Bluetooth LE Required</a:t>
            </a:r>
          </a:p>
          <a:p>
            <a:pPr marL="342900" indent="-342900">
              <a:buFont typeface="Wingdings" charset="2"/>
              <a:buChar char="§"/>
            </a:pPr>
            <a:r>
              <a:rPr lang="en-US" sz="2000" dirty="0" smtClean="0">
                <a:solidFill>
                  <a:srgbClr val="595959"/>
                </a:solidFill>
                <a:latin typeface="Helvetica Light"/>
                <a:cs typeface="Helvetica Light"/>
                <a:hlinkClick r:id="rId2"/>
              </a:rPr>
              <a:t>http://g.co/WearCheck</a:t>
            </a:r>
            <a:endParaRPr lang="en-US" sz="2000" dirty="0">
              <a:solidFill>
                <a:srgbClr val="595959"/>
              </a:solidFill>
              <a:latin typeface="Helvetica Light"/>
              <a:cs typeface="Helvetica Light"/>
            </a:endParaRPr>
          </a:p>
          <a:p>
            <a:pPr marL="342900" indent="-342900">
              <a:buFont typeface="Wingdings" charset="2"/>
              <a:buChar char="§"/>
            </a:pPr>
            <a:endParaRPr lang="en-US" sz="2000" dirty="0" smtClean="0">
              <a:solidFill>
                <a:srgbClr val="595959"/>
              </a:solidFill>
              <a:latin typeface="Helvetica Light"/>
              <a:cs typeface="Helvetica Light"/>
            </a:endParaRPr>
          </a:p>
        </p:txBody>
      </p:sp>
      <p:pic>
        <p:nvPicPr>
          <p:cNvPr id="3" name="Picture 2"/>
          <p:cNvPicPr>
            <a:picLocks noChangeAspect="1"/>
          </p:cNvPicPr>
          <p:nvPr/>
        </p:nvPicPr>
        <p:blipFill>
          <a:blip r:embed="rId3"/>
          <a:stretch>
            <a:fillRect/>
          </a:stretch>
        </p:blipFill>
        <p:spPr>
          <a:xfrm>
            <a:off x="5845223" y="987835"/>
            <a:ext cx="2939954" cy="3669679"/>
          </a:xfrm>
          <a:prstGeom prst="rect">
            <a:avLst/>
          </a:prstGeom>
        </p:spPr>
      </p:pic>
    </p:spTree>
    <p:extLst>
      <p:ext uri="{BB962C8B-B14F-4D97-AF65-F5344CB8AC3E}">
        <p14:creationId xmlns:p14="http://schemas.microsoft.com/office/powerpoint/2010/main" val="29140904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590" y="-446877"/>
            <a:ext cx="9287072" cy="5625657"/>
          </a:xfrm>
          <a:prstGeom prst="rect">
            <a:avLst/>
          </a:prstGeom>
        </p:spPr>
      </p:pic>
    </p:spTree>
    <p:extLst>
      <p:ext uri="{BB962C8B-B14F-4D97-AF65-F5344CB8AC3E}">
        <p14:creationId xmlns:p14="http://schemas.microsoft.com/office/powerpoint/2010/main" val="1872713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do?</a:t>
            </a:r>
            <a:endParaRPr lang="en-US" dirty="0"/>
          </a:p>
        </p:txBody>
      </p:sp>
    </p:spTree>
    <p:extLst>
      <p:ext uri="{BB962C8B-B14F-4D97-AF65-F5344CB8AC3E}">
        <p14:creationId xmlns:p14="http://schemas.microsoft.com/office/powerpoint/2010/main" val="42419065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r>
            <a:br>
              <a:rPr lang="en-US" dirty="0" smtClean="0"/>
            </a:br>
            <a:r>
              <a:rPr lang="en-US" dirty="0" smtClean="0"/>
              <a:t>Notifications</a:t>
            </a:r>
            <a:r>
              <a:rPr lang="en-US" dirty="0"/>
              <a:t/>
            </a:r>
            <a:br>
              <a:rPr lang="en-US" dirty="0"/>
            </a:br>
            <a:r>
              <a:rPr lang="en-US" dirty="0" smtClean="0"/>
              <a:t>Companion Apps</a:t>
            </a:r>
            <a:br>
              <a:rPr lang="en-US" dirty="0" smtClean="0"/>
            </a:br>
            <a:r>
              <a:rPr lang="en-US" dirty="0"/>
              <a:t>Watch Faces</a:t>
            </a:r>
            <a:br>
              <a:rPr lang="en-US" dirty="0"/>
            </a:br>
            <a:endParaRPr lang="en-US" dirty="0"/>
          </a:p>
        </p:txBody>
      </p:sp>
    </p:spTree>
    <p:extLst>
      <p:ext uri="{BB962C8B-B14F-4D97-AF65-F5344CB8AC3E}">
        <p14:creationId xmlns:p14="http://schemas.microsoft.com/office/powerpoint/2010/main" val="32711536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r>
            <a:br>
              <a:rPr lang="en-US" dirty="0" smtClean="0"/>
            </a:br>
            <a:r>
              <a:rPr lang="en-US" dirty="0" smtClean="0"/>
              <a:t>Notifications</a:t>
            </a:r>
            <a:r>
              <a:rPr lang="en-US" dirty="0"/>
              <a:t/>
            </a:r>
            <a:br>
              <a:rPr lang="en-US" dirty="0"/>
            </a:br>
            <a:r>
              <a:rPr lang="en-US" dirty="0" smtClean="0">
                <a:solidFill>
                  <a:srgbClr val="8C8A8E"/>
                </a:solidFill>
              </a:rPr>
              <a:t>Companion Apps</a:t>
            </a:r>
            <a:br>
              <a:rPr lang="en-US" dirty="0" smtClean="0">
                <a:solidFill>
                  <a:srgbClr val="8C8A8E"/>
                </a:solidFill>
              </a:rPr>
            </a:br>
            <a:r>
              <a:rPr lang="en-US" dirty="0">
                <a:solidFill>
                  <a:srgbClr val="8C8A8E"/>
                </a:solidFill>
              </a:rPr>
              <a:t>Watch Faces</a:t>
            </a:r>
            <a:br>
              <a:rPr lang="en-US" dirty="0">
                <a:solidFill>
                  <a:srgbClr val="8C8A8E"/>
                </a:solidFill>
              </a:rPr>
            </a:br>
            <a:endParaRPr lang="en-US" dirty="0">
              <a:solidFill>
                <a:srgbClr val="8C8A8E"/>
              </a:solidFill>
            </a:endParaRPr>
          </a:p>
        </p:txBody>
      </p:sp>
    </p:spTree>
    <p:extLst>
      <p:ext uri="{BB962C8B-B14F-4D97-AF65-F5344CB8AC3E}">
        <p14:creationId xmlns:p14="http://schemas.microsoft.com/office/powerpoint/2010/main" val="17904845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Who is this guy?</a:t>
            </a:r>
            <a:endParaRPr lang="en-US" sz="2400" dirty="0"/>
          </a:p>
        </p:txBody>
      </p:sp>
      <p:sp>
        <p:nvSpPr>
          <p:cNvPr id="13" name="TextBox 12"/>
          <p:cNvSpPr txBox="1"/>
          <p:nvPr/>
        </p:nvSpPr>
        <p:spPr>
          <a:xfrm>
            <a:off x="2385533" y="1202086"/>
            <a:ext cx="4682630" cy="461665"/>
          </a:xfrm>
          <a:prstGeom prst="rect">
            <a:avLst/>
          </a:prstGeom>
          <a:noFill/>
        </p:spPr>
        <p:txBody>
          <a:bodyPr wrap="square" rtlCol="0">
            <a:spAutoFit/>
          </a:bodyPr>
          <a:lstStyle/>
          <a:p>
            <a:r>
              <a:rPr lang="en-US" sz="2400" dirty="0">
                <a:solidFill>
                  <a:srgbClr val="123458"/>
                </a:solidFill>
                <a:latin typeface="Helvetica"/>
                <a:cs typeface="Helvetica"/>
              </a:rPr>
              <a:t>James </a:t>
            </a:r>
            <a:r>
              <a:rPr lang="en-US" sz="2400" dirty="0" err="1">
                <a:solidFill>
                  <a:srgbClr val="123458"/>
                </a:solidFill>
                <a:latin typeface="Helvetica"/>
                <a:cs typeface="Helvetica"/>
              </a:rPr>
              <a:t>Montemagno</a:t>
            </a:r>
            <a:endParaRPr lang="en-US" sz="2400" dirty="0">
              <a:solidFill>
                <a:srgbClr val="123458"/>
              </a:solidFill>
              <a:latin typeface="Helvetica"/>
              <a:cs typeface="Helvetica"/>
            </a:endParaRPr>
          </a:p>
        </p:txBody>
      </p:sp>
      <p:sp>
        <p:nvSpPr>
          <p:cNvPr id="20" name="TextBox 19"/>
          <p:cNvSpPr txBox="1"/>
          <p:nvPr/>
        </p:nvSpPr>
        <p:spPr>
          <a:xfrm>
            <a:off x="2385533" y="1636180"/>
            <a:ext cx="4185299" cy="307777"/>
          </a:xfrm>
          <a:prstGeom prst="rect">
            <a:avLst/>
          </a:prstGeom>
          <a:noFill/>
        </p:spPr>
        <p:txBody>
          <a:bodyPr wrap="square" rtlCol="0">
            <a:spAutoFit/>
          </a:bodyPr>
          <a:lstStyle/>
          <a:p>
            <a:r>
              <a:rPr lang="en-US" sz="1400" dirty="0">
                <a:solidFill>
                  <a:srgbClr val="123458"/>
                </a:solidFill>
                <a:latin typeface="Helvetica Light"/>
                <a:cs typeface="Helvetica Light"/>
              </a:rPr>
              <a:t>Developer </a:t>
            </a:r>
            <a:r>
              <a:rPr lang="en-US" sz="1400" dirty="0" smtClean="0">
                <a:solidFill>
                  <a:srgbClr val="123458"/>
                </a:solidFill>
                <a:latin typeface="Helvetica Light"/>
                <a:cs typeface="Helvetica Light"/>
              </a:rPr>
              <a:t>Evangelist, Xamarin</a:t>
            </a:r>
            <a:endParaRPr lang="en-US" sz="1400" dirty="0">
              <a:solidFill>
                <a:srgbClr val="123458"/>
              </a:solidFill>
              <a:latin typeface="Helvetica Light"/>
              <a:cs typeface="Helvetica Light"/>
            </a:endParaRPr>
          </a:p>
        </p:txBody>
      </p:sp>
      <p:cxnSp>
        <p:nvCxnSpPr>
          <p:cNvPr id="38" name="Straight Connector 37"/>
          <p:cNvCxnSpPr/>
          <p:nvPr/>
        </p:nvCxnSpPr>
        <p:spPr>
          <a:xfrm>
            <a:off x="2385533" y="1105545"/>
            <a:ext cx="5838424" cy="0"/>
          </a:xfrm>
          <a:prstGeom prst="line">
            <a:avLst/>
          </a:prstGeom>
          <a:ln w="3175" cmpd="sng">
            <a:solidFill>
              <a:srgbClr val="032B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385533" y="2001108"/>
            <a:ext cx="5838424" cy="738664"/>
          </a:xfrm>
          <a:prstGeom prst="rect">
            <a:avLst/>
          </a:prstGeom>
          <a:noFill/>
        </p:spPr>
        <p:txBody>
          <a:bodyPr wrap="square" rtlCol="0">
            <a:spAutoFit/>
          </a:bodyPr>
          <a:lstStyle/>
          <a:p>
            <a:r>
              <a:rPr lang="en-US" sz="1400" dirty="0" smtClean="0">
                <a:solidFill>
                  <a:srgbClr val="123458"/>
                </a:solidFill>
                <a:latin typeface="Helvetica Light"/>
                <a:cs typeface="Helvetica Light"/>
              </a:rPr>
              <a:t>@</a:t>
            </a:r>
            <a:r>
              <a:rPr lang="en-US" sz="1400" dirty="0" err="1" smtClean="0">
                <a:solidFill>
                  <a:srgbClr val="123458"/>
                </a:solidFill>
                <a:latin typeface="Helvetica Light"/>
                <a:cs typeface="Helvetica Light"/>
              </a:rPr>
              <a:t>JamesMontemagno</a:t>
            </a:r>
            <a:r>
              <a:rPr lang="en-US" sz="1400" dirty="0" smtClean="0">
                <a:solidFill>
                  <a:srgbClr val="123458"/>
                </a:solidFill>
                <a:latin typeface="Helvetica Light"/>
                <a:cs typeface="Helvetica Light"/>
              </a:rPr>
              <a:t> </a:t>
            </a:r>
          </a:p>
          <a:p>
            <a:r>
              <a:rPr lang="en-US" sz="1400" dirty="0" smtClean="0">
                <a:solidFill>
                  <a:srgbClr val="123458"/>
                </a:solidFill>
                <a:latin typeface="Helvetica Light"/>
                <a:cs typeface="Helvetica Light"/>
              </a:rPr>
              <a:t>http://</a:t>
            </a:r>
            <a:r>
              <a:rPr lang="en-US" sz="1400" dirty="0" err="1" smtClean="0">
                <a:solidFill>
                  <a:srgbClr val="123458"/>
                </a:solidFill>
                <a:latin typeface="Helvetica Light"/>
                <a:cs typeface="Helvetica Light"/>
              </a:rPr>
              <a:t>motzcod.es</a:t>
            </a:r>
            <a:endParaRPr lang="en-US" sz="1400" dirty="0" smtClean="0">
              <a:solidFill>
                <a:srgbClr val="123458"/>
              </a:solidFill>
              <a:latin typeface="Helvetica Light"/>
              <a:cs typeface="Helvetica Light"/>
            </a:endParaRPr>
          </a:p>
          <a:p>
            <a:r>
              <a:rPr lang="en-US" sz="1400" dirty="0" err="1" smtClean="0">
                <a:solidFill>
                  <a:srgbClr val="123458"/>
                </a:solidFill>
                <a:latin typeface="Helvetica Light"/>
                <a:cs typeface="Helvetica Light"/>
              </a:rPr>
              <a:t>github.com</a:t>
            </a:r>
            <a:r>
              <a:rPr lang="en-US" sz="1400" dirty="0" smtClean="0">
                <a:solidFill>
                  <a:srgbClr val="123458"/>
                </a:solidFill>
                <a:latin typeface="Helvetica Light"/>
                <a:cs typeface="Helvetica Light"/>
              </a:rPr>
              <a:t>/</a:t>
            </a:r>
            <a:r>
              <a:rPr lang="en-US" sz="1400" dirty="0" err="1" smtClean="0">
                <a:solidFill>
                  <a:srgbClr val="123458"/>
                </a:solidFill>
                <a:latin typeface="Helvetica Light"/>
                <a:cs typeface="Helvetica Light"/>
              </a:rPr>
              <a:t>JamesMontemagno</a:t>
            </a:r>
            <a:endParaRPr lang="en-US" sz="1400" dirty="0" smtClean="0">
              <a:solidFill>
                <a:srgbClr val="123458"/>
              </a:solidFill>
              <a:latin typeface="Helvetica Light"/>
              <a:cs typeface="Helvetica Light"/>
            </a:endParaRPr>
          </a:p>
        </p:txBody>
      </p:sp>
      <p:cxnSp>
        <p:nvCxnSpPr>
          <p:cNvPr id="22" name="Straight Connector 21"/>
          <p:cNvCxnSpPr/>
          <p:nvPr/>
        </p:nvCxnSpPr>
        <p:spPr>
          <a:xfrm>
            <a:off x="2385533" y="2893045"/>
            <a:ext cx="5838424" cy="0"/>
          </a:xfrm>
          <a:prstGeom prst="line">
            <a:avLst/>
          </a:prstGeom>
          <a:ln w="3175" cmpd="sng">
            <a:solidFill>
              <a:srgbClr val="032B4E"/>
            </a:solidFill>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stretch>
            <a:fillRect/>
          </a:stretch>
        </p:blipFill>
        <p:spPr>
          <a:xfrm>
            <a:off x="5453077" y="3344974"/>
            <a:ext cx="1543674" cy="1543674"/>
          </a:xfrm>
          <a:prstGeom prst="rect">
            <a:avLst/>
          </a:prstGeom>
        </p:spPr>
      </p:pic>
      <p:pic>
        <p:nvPicPr>
          <p:cNvPr id="11" name="Picture 10"/>
          <p:cNvPicPr>
            <a:picLocks noChangeAspect="1"/>
          </p:cNvPicPr>
          <p:nvPr/>
        </p:nvPicPr>
        <p:blipFill>
          <a:blip r:embed="rId4"/>
          <a:stretch>
            <a:fillRect/>
          </a:stretch>
        </p:blipFill>
        <p:spPr>
          <a:xfrm>
            <a:off x="2069065" y="3344974"/>
            <a:ext cx="1543674" cy="1543674"/>
          </a:xfrm>
          <a:prstGeom prst="rect">
            <a:avLst/>
          </a:prstGeom>
        </p:spPr>
      </p:pic>
      <p:pic>
        <p:nvPicPr>
          <p:cNvPr id="6" name="Picture 5"/>
          <p:cNvPicPr>
            <a:picLocks noChangeAspect="1"/>
          </p:cNvPicPr>
          <p:nvPr/>
        </p:nvPicPr>
        <p:blipFill>
          <a:blip r:embed="rId5"/>
          <a:stretch>
            <a:fillRect/>
          </a:stretch>
        </p:blipFill>
        <p:spPr>
          <a:xfrm>
            <a:off x="7145083" y="3384088"/>
            <a:ext cx="1541717" cy="1465446"/>
          </a:xfrm>
          <a:prstGeom prst="rect">
            <a:avLst/>
          </a:prstGeom>
        </p:spPr>
      </p:pic>
      <p:pic>
        <p:nvPicPr>
          <p:cNvPr id="3" name="Picture 2"/>
          <p:cNvPicPr>
            <a:picLocks noChangeAspect="1"/>
          </p:cNvPicPr>
          <p:nvPr/>
        </p:nvPicPr>
        <p:blipFill>
          <a:blip r:embed="rId6"/>
          <a:stretch>
            <a:fillRect/>
          </a:stretch>
        </p:blipFill>
        <p:spPr>
          <a:xfrm>
            <a:off x="3761071" y="3344974"/>
            <a:ext cx="1543674" cy="1543674"/>
          </a:xfrm>
          <a:prstGeom prst="rect">
            <a:avLst/>
          </a:prstGeom>
        </p:spPr>
      </p:pic>
      <p:pic>
        <p:nvPicPr>
          <p:cNvPr id="7" name="Picture 6" descr="montemagno8bit_transpar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66" y="885572"/>
            <a:ext cx="1295400" cy="3708400"/>
          </a:xfrm>
          <a:prstGeom prst="rect">
            <a:avLst/>
          </a:prstGeom>
        </p:spPr>
      </p:pic>
    </p:spTree>
    <p:extLst>
      <p:ext uri="{BB962C8B-B14F-4D97-AF65-F5344CB8AC3E}">
        <p14:creationId xmlns:p14="http://schemas.microsoft.com/office/powerpoint/2010/main" val="536292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Notifications</a:t>
            </a:r>
            <a:endParaRPr lang="en-US" dirty="0"/>
          </a:p>
        </p:txBody>
      </p:sp>
      <p:pic>
        <p:nvPicPr>
          <p:cNvPr id="3" name="Picture 2"/>
          <p:cNvPicPr>
            <a:picLocks noChangeAspect="1"/>
          </p:cNvPicPr>
          <p:nvPr/>
        </p:nvPicPr>
        <p:blipFill>
          <a:blip r:embed="rId2"/>
          <a:stretch>
            <a:fillRect/>
          </a:stretch>
        </p:blipFill>
        <p:spPr>
          <a:xfrm>
            <a:off x="590041" y="1249715"/>
            <a:ext cx="7956715" cy="3226969"/>
          </a:xfrm>
          <a:prstGeom prst="rect">
            <a:avLst/>
          </a:prstGeom>
        </p:spPr>
      </p:pic>
    </p:spTree>
    <p:extLst>
      <p:ext uri="{BB962C8B-B14F-4D97-AF65-F5344CB8AC3E}">
        <p14:creationId xmlns:p14="http://schemas.microsoft.com/office/powerpoint/2010/main" val="30231338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Notifications - Actions</a:t>
            </a:r>
            <a:endParaRPr lang="en-US" dirty="0"/>
          </a:p>
        </p:txBody>
      </p:sp>
      <p:pic>
        <p:nvPicPr>
          <p:cNvPr id="4" name="Picture 3"/>
          <p:cNvPicPr>
            <a:picLocks noChangeAspect="1"/>
          </p:cNvPicPr>
          <p:nvPr/>
        </p:nvPicPr>
        <p:blipFill>
          <a:blip r:embed="rId2"/>
          <a:stretch>
            <a:fillRect/>
          </a:stretch>
        </p:blipFill>
        <p:spPr>
          <a:xfrm>
            <a:off x="1547337" y="1371025"/>
            <a:ext cx="2825792" cy="2825792"/>
          </a:xfrm>
          <a:prstGeom prst="rect">
            <a:avLst/>
          </a:prstGeom>
        </p:spPr>
      </p:pic>
      <p:pic>
        <p:nvPicPr>
          <p:cNvPr id="5" name="Picture 4"/>
          <p:cNvPicPr>
            <a:picLocks noChangeAspect="1"/>
          </p:cNvPicPr>
          <p:nvPr/>
        </p:nvPicPr>
        <p:blipFill>
          <a:blip r:embed="rId3"/>
          <a:stretch>
            <a:fillRect/>
          </a:stretch>
        </p:blipFill>
        <p:spPr>
          <a:xfrm>
            <a:off x="4686052" y="1333373"/>
            <a:ext cx="2888843" cy="2888843"/>
          </a:xfrm>
          <a:prstGeom prst="rect">
            <a:avLst/>
          </a:prstGeom>
        </p:spPr>
      </p:pic>
    </p:spTree>
    <p:extLst>
      <p:ext uri="{BB962C8B-B14F-4D97-AF65-F5344CB8AC3E}">
        <p14:creationId xmlns:p14="http://schemas.microsoft.com/office/powerpoint/2010/main" val="37842223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983" y="1194442"/>
            <a:ext cx="5296817" cy="3212458"/>
          </a:xfrm>
        </p:spPr>
        <p:txBody>
          <a:bodyPr>
            <a:noAutofit/>
          </a:bodyPr>
          <a:lstStyle/>
          <a:p>
            <a:pPr marL="0" indent="0">
              <a:buNone/>
            </a:pPr>
            <a:r>
              <a:rPr lang="en-US" dirty="0" smtClean="0">
                <a:latin typeface="Segoe UI"/>
                <a:cs typeface="Segoe UI"/>
              </a:rPr>
              <a:t>Lazy, but very effective!</a:t>
            </a:r>
          </a:p>
          <a:p>
            <a:r>
              <a:rPr lang="en-US" dirty="0" smtClean="0">
                <a:latin typeface="Segoe UI"/>
                <a:cs typeface="Segoe UI"/>
              </a:rPr>
              <a:t>Uses </a:t>
            </a:r>
            <a:r>
              <a:rPr lang="en-US" dirty="0" err="1" smtClean="0">
                <a:latin typeface="Segoe UI"/>
                <a:cs typeface="Segoe UI"/>
              </a:rPr>
              <a:t>Notification.WearableExtender</a:t>
            </a:r>
            <a:endParaRPr lang="en-US" dirty="0" smtClean="0">
              <a:latin typeface="Segoe UI"/>
              <a:cs typeface="Segoe UI"/>
            </a:endParaRPr>
          </a:p>
          <a:p>
            <a:r>
              <a:rPr lang="en-US" dirty="0" smtClean="0">
                <a:latin typeface="Segoe UI"/>
                <a:cs typeface="Segoe UI"/>
              </a:rPr>
              <a:t>Custom Backgrounds</a:t>
            </a:r>
          </a:p>
          <a:p>
            <a:r>
              <a:rPr lang="en-US" dirty="0" smtClean="0">
                <a:latin typeface="Segoe UI"/>
                <a:cs typeface="Segoe UI"/>
              </a:rPr>
              <a:t>Actions specific for Wear</a:t>
            </a:r>
          </a:p>
          <a:p>
            <a:r>
              <a:rPr lang="en-US" dirty="0" smtClean="0">
                <a:latin typeface="Segoe UI"/>
                <a:cs typeface="Segoe UI"/>
              </a:rPr>
              <a:t>Remote Input</a:t>
            </a:r>
          </a:p>
          <a:p>
            <a:pPr lvl="1"/>
            <a:r>
              <a:rPr lang="en-US" sz="1800" dirty="0" smtClean="0">
                <a:solidFill>
                  <a:srgbClr val="022441"/>
                </a:solidFill>
                <a:latin typeface="Segoe UI"/>
                <a:cs typeface="Segoe UI"/>
              </a:rPr>
              <a:t>Voice Input</a:t>
            </a:r>
          </a:p>
          <a:p>
            <a:pPr lvl="1"/>
            <a:r>
              <a:rPr lang="en-US" sz="1800" dirty="0" smtClean="0">
                <a:solidFill>
                  <a:srgbClr val="022441"/>
                </a:solidFill>
                <a:latin typeface="Segoe UI"/>
                <a:cs typeface="Segoe UI"/>
              </a:rPr>
              <a:t>Predefined actions</a:t>
            </a:r>
          </a:p>
          <a:p>
            <a:r>
              <a:rPr lang="en-US" dirty="0" smtClean="0">
                <a:latin typeface="Segoe UI"/>
                <a:cs typeface="Segoe UI"/>
              </a:rPr>
              <a:t>Pages, Stacking, and More!</a:t>
            </a:r>
            <a:endParaRPr lang="en-US" sz="2000" dirty="0">
              <a:solidFill>
                <a:srgbClr val="022441"/>
              </a:solidFill>
              <a:latin typeface="Segoe UI"/>
              <a:cs typeface="Segoe UI"/>
            </a:endParaRPr>
          </a:p>
          <a:p>
            <a:endParaRPr lang="en-US" dirty="0">
              <a:latin typeface="Segoe UI"/>
              <a:cs typeface="Segoe UI"/>
            </a:endParaRPr>
          </a:p>
        </p:txBody>
      </p:sp>
      <p:sp>
        <p:nvSpPr>
          <p:cNvPr id="15" name="Title 1"/>
          <p:cNvSpPr txBox="1">
            <a:spLocks/>
          </p:cNvSpPr>
          <p:nvPr/>
        </p:nvSpPr>
        <p:spPr>
          <a:xfrm>
            <a:off x="280436" y="117801"/>
            <a:ext cx="5383214" cy="69427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4000" b="0" i="0" kern="1200">
                <a:solidFill>
                  <a:srgbClr val="3498DB"/>
                </a:solidFill>
                <a:latin typeface="Segoe UI Semilight"/>
                <a:ea typeface="+mj-ea"/>
                <a:cs typeface="Segoe UI Semilight"/>
              </a:defRPr>
            </a:lvl1pPr>
          </a:lstStyle>
          <a:p>
            <a:pPr algn="l"/>
            <a:r>
              <a:rPr lang="en-US" sz="3000" dirty="0" smtClean="0"/>
              <a:t>Extending Existing Notifications</a:t>
            </a:r>
            <a:endParaRPr lang="en-US" sz="3000" dirty="0"/>
          </a:p>
        </p:txBody>
      </p:sp>
      <p:sp>
        <p:nvSpPr>
          <p:cNvPr id="4" name="Rounded Rectangle 3"/>
          <p:cNvSpPr/>
          <p:nvPr/>
        </p:nvSpPr>
        <p:spPr>
          <a:xfrm>
            <a:off x="337599" y="4565891"/>
            <a:ext cx="5142039" cy="252566"/>
          </a:xfrm>
          <a:prstGeom prst="roundRect">
            <a:avLst/>
          </a:prstGeom>
          <a:solidFill>
            <a:srgbClr val="3498DB"/>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354879" y="4542349"/>
            <a:ext cx="5882955" cy="276999"/>
          </a:xfrm>
          <a:prstGeom prst="rect">
            <a:avLst/>
          </a:prstGeom>
        </p:spPr>
        <p:txBody>
          <a:bodyPr wrap="square">
            <a:spAutoFit/>
          </a:bodyPr>
          <a:lstStyle/>
          <a:p>
            <a:r>
              <a:rPr lang="en-US" sz="1200" dirty="0">
                <a:solidFill>
                  <a:srgbClr val="FFFFFF"/>
                </a:solidFill>
                <a:latin typeface="Segoe UI"/>
                <a:cs typeface="Segoe UI"/>
              </a:rPr>
              <a:t>http://</a:t>
            </a:r>
            <a:r>
              <a:rPr lang="en-US" sz="1200" dirty="0" err="1">
                <a:solidFill>
                  <a:srgbClr val="FFFFFF"/>
                </a:solidFill>
                <a:latin typeface="Segoe UI"/>
                <a:cs typeface="Segoe UI"/>
              </a:rPr>
              <a:t>www.nuget.org</a:t>
            </a:r>
            <a:r>
              <a:rPr lang="en-US" sz="1200" dirty="0">
                <a:solidFill>
                  <a:srgbClr val="FFFFFF"/>
                </a:solidFill>
                <a:latin typeface="Segoe UI"/>
                <a:cs typeface="Segoe UI"/>
              </a:rPr>
              <a:t>/packages/</a:t>
            </a:r>
            <a:r>
              <a:rPr lang="en-US" sz="1200" dirty="0" smtClean="0">
                <a:solidFill>
                  <a:srgbClr val="FFFFFF"/>
                </a:solidFill>
                <a:latin typeface="Segoe UI"/>
                <a:cs typeface="Segoe UI"/>
              </a:rPr>
              <a:t>Xamarin.Android.Support.V4/</a:t>
            </a:r>
            <a:endParaRPr lang="en-US" sz="1200" dirty="0">
              <a:solidFill>
                <a:srgbClr val="FFFFFF"/>
              </a:solidFill>
              <a:latin typeface="Segoe UI"/>
              <a:cs typeface="Segoe UI"/>
            </a:endParaRPr>
          </a:p>
        </p:txBody>
      </p:sp>
      <p:pic>
        <p:nvPicPr>
          <p:cNvPr id="10" name="pasted-image.png"/>
          <p:cNvPicPr/>
          <p:nvPr/>
        </p:nvPicPr>
        <p:blipFill>
          <a:blip r:embed="rId3">
            <a:extLst/>
          </a:blip>
          <a:stretch>
            <a:fillRect/>
          </a:stretch>
        </p:blipFill>
        <p:spPr>
          <a:xfrm>
            <a:off x="5804612" y="1052507"/>
            <a:ext cx="1325010" cy="1568058"/>
          </a:xfrm>
          <a:prstGeom prst="rect">
            <a:avLst/>
          </a:prstGeom>
          <a:ln w="12700">
            <a:miter lim="400000"/>
          </a:ln>
        </p:spPr>
      </p:pic>
      <p:pic>
        <p:nvPicPr>
          <p:cNvPr id="11" name="pasted-image.png"/>
          <p:cNvPicPr/>
          <p:nvPr/>
        </p:nvPicPr>
        <p:blipFill>
          <a:blip r:embed="rId4">
            <a:extLst/>
          </a:blip>
          <a:stretch>
            <a:fillRect/>
          </a:stretch>
        </p:blipFill>
        <p:spPr>
          <a:xfrm>
            <a:off x="7338682" y="1052507"/>
            <a:ext cx="1325009" cy="1568058"/>
          </a:xfrm>
          <a:prstGeom prst="rect">
            <a:avLst/>
          </a:prstGeom>
          <a:ln w="12700">
            <a:miter lim="400000"/>
          </a:ln>
        </p:spPr>
      </p:pic>
      <p:pic>
        <p:nvPicPr>
          <p:cNvPr id="12" name="pasted-image.png"/>
          <p:cNvPicPr/>
          <p:nvPr/>
        </p:nvPicPr>
        <p:blipFill>
          <a:blip r:embed="rId5">
            <a:extLst/>
          </a:blip>
          <a:stretch>
            <a:fillRect/>
          </a:stretch>
        </p:blipFill>
        <p:spPr>
          <a:xfrm>
            <a:off x="5804612" y="2746849"/>
            <a:ext cx="1325010" cy="1568058"/>
          </a:xfrm>
          <a:prstGeom prst="rect">
            <a:avLst/>
          </a:prstGeom>
          <a:ln w="12700">
            <a:miter lim="400000"/>
          </a:ln>
        </p:spPr>
      </p:pic>
      <p:pic>
        <p:nvPicPr>
          <p:cNvPr id="13" name="pasted-image.png"/>
          <p:cNvPicPr/>
          <p:nvPr/>
        </p:nvPicPr>
        <p:blipFill>
          <a:blip r:embed="rId6">
            <a:extLst/>
          </a:blip>
          <a:stretch>
            <a:fillRect/>
          </a:stretch>
        </p:blipFill>
        <p:spPr>
          <a:xfrm>
            <a:off x="7338682" y="2746849"/>
            <a:ext cx="1325009" cy="1568057"/>
          </a:xfrm>
          <a:prstGeom prst="rect">
            <a:avLst/>
          </a:prstGeom>
          <a:ln w="12700">
            <a:miter lim="400000"/>
          </a:ln>
        </p:spPr>
      </p:pic>
    </p:spTree>
    <p:extLst>
      <p:ext uri="{BB962C8B-B14F-4D97-AF65-F5344CB8AC3E}">
        <p14:creationId xmlns:p14="http://schemas.microsoft.com/office/powerpoint/2010/main" val="6247432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38462490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Xamarin?</a:t>
            </a:r>
            <a:endParaRPr lang="en-US" dirty="0"/>
          </a:p>
        </p:txBody>
      </p:sp>
    </p:spTree>
    <p:extLst>
      <p:ext uri="{BB962C8B-B14F-4D97-AF65-F5344CB8AC3E}">
        <p14:creationId xmlns:p14="http://schemas.microsoft.com/office/powerpoint/2010/main" val="13646332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879971" y="4007493"/>
            <a:ext cx="3018394" cy="111907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rgbClr val="FFFFFF"/>
              </a:solidFill>
              <a:latin typeface="Helvetica"/>
              <a:cs typeface="Helvetica"/>
            </a:endParaRPr>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sp>
        <p:nvSpPr>
          <p:cNvPr id="9" name="TextBox 6"/>
          <p:cNvSpPr txBox="1">
            <a:spLocks noChangeArrowheads="1"/>
          </p:cNvSpPr>
          <p:nvPr/>
        </p:nvSpPr>
        <p:spPr bwMode="auto">
          <a:xfrm>
            <a:off x="4862513" y="3863975"/>
            <a:ext cx="3679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Light"/>
                <a:cs typeface="Helvetica Light"/>
              </a:rPr>
              <a:t>Automatically test your app on</a:t>
            </a:r>
          </a:p>
          <a:p>
            <a:pPr algn="ctr" eaLnBrk="1" hangingPunct="1"/>
            <a:r>
              <a:rPr lang="en-US" sz="2000" dirty="0">
                <a:solidFill>
                  <a:srgbClr val="7F7F7F"/>
                </a:solidFill>
                <a:latin typeface="Helvetica Light"/>
                <a:cs typeface="Helvetica Light"/>
              </a:rPr>
              <a:t>hundreds of mobile devices </a:t>
            </a:r>
          </a:p>
        </p:txBody>
      </p:sp>
      <p:sp>
        <p:nvSpPr>
          <p:cNvPr id="10" name="TextBox 2"/>
          <p:cNvSpPr txBox="1">
            <a:spLocks noChangeArrowheads="1"/>
          </p:cNvSpPr>
          <p:nvPr/>
        </p:nvSpPr>
        <p:spPr bwMode="auto">
          <a:xfrm>
            <a:off x="203200" y="3863975"/>
            <a:ext cx="44751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Neue Light"/>
                <a:cs typeface="Helvetica Neue Light"/>
              </a:rPr>
              <a:t>Create native iOS, Android, Mac and</a:t>
            </a:r>
          </a:p>
          <a:p>
            <a:pPr algn="ctr" eaLnBrk="1" hangingPunct="1"/>
            <a:r>
              <a:rPr lang="en-US" sz="2000" dirty="0">
                <a:solidFill>
                  <a:srgbClr val="7F7F7F"/>
                </a:solidFill>
                <a:latin typeface="Helvetica Neue Light"/>
                <a:cs typeface="Helvetica Neue Light"/>
              </a:rPr>
              <a:t>Windows apps in Visual Studio and C#</a:t>
            </a:r>
          </a:p>
        </p:txBody>
      </p:sp>
      <p:grpSp>
        <p:nvGrpSpPr>
          <p:cNvPr id="11" name="Group 7"/>
          <p:cNvGrpSpPr>
            <a:grpSpLocks noChangeAspect="1"/>
          </p:cNvGrpSpPr>
          <p:nvPr/>
        </p:nvGrpSpPr>
        <p:grpSpPr bwMode="auto">
          <a:xfrm>
            <a:off x="731044" y="1123950"/>
            <a:ext cx="3419475" cy="2825750"/>
            <a:chOff x="468952" y="923873"/>
            <a:chExt cx="3895901" cy="3218489"/>
          </a:xfrm>
        </p:grpSpPr>
        <p:pic>
          <p:nvPicPr>
            <p:cNvPr id="12" name="Picture 11" descr="Visual Studio Screensho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52" y="923873"/>
              <a:ext cx="3781953" cy="2842396"/>
            </a:xfrm>
            <a:prstGeom prst="rect">
              <a:avLst/>
            </a:prstGeom>
            <a:effectLst>
              <a:outerShdw blurRad="142875" dist="76200" dir="5400000" algn="tl" rotWithShape="0">
                <a:srgbClr val="000000">
                  <a:alpha val="43000"/>
                </a:srgbClr>
              </a:outerShdw>
            </a:effectLst>
          </p:spPr>
        </p:pic>
        <p:pic>
          <p:nvPicPr>
            <p:cNvPr id="13" name="Picture 9" descr="rdio-for-androi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68916" y="1811884"/>
              <a:ext cx="1295937" cy="214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rdio-for-iphon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54246" y="2002843"/>
              <a:ext cx="1250957" cy="213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p:cNvPicPr>
            <a:picLocks noChangeAspect="1"/>
          </p:cNvPicPr>
          <p:nvPr/>
        </p:nvPicPr>
        <p:blipFill>
          <a:blip r:embed="rId6"/>
          <a:stretch>
            <a:fillRect/>
          </a:stretch>
        </p:blipFill>
        <p:spPr>
          <a:xfrm>
            <a:off x="4640097" y="1123950"/>
            <a:ext cx="4258268" cy="2740025"/>
          </a:xfrm>
          <a:prstGeom prst="rect">
            <a:avLst/>
          </a:prstGeom>
        </p:spPr>
      </p:pic>
      <p:pic>
        <p:nvPicPr>
          <p:cNvPr id="4" name="Picture 3" descr="Xamarin Test Clou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5978" y="166256"/>
            <a:ext cx="3786506" cy="915072"/>
          </a:xfrm>
          <a:prstGeom prst="rect">
            <a:avLst/>
          </a:prstGeom>
        </p:spPr>
      </p:pic>
      <p:pic>
        <p:nvPicPr>
          <p:cNvPr id="5" name="Picture 4" descr="Xamarin Platform.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1170" y="141923"/>
            <a:ext cx="3703033" cy="963738"/>
          </a:xfrm>
          <a:prstGeom prst="rect">
            <a:avLst/>
          </a:prstGeom>
        </p:spPr>
      </p:pic>
    </p:spTree>
    <p:extLst>
      <p:ext uri="{BB962C8B-B14F-4D97-AF65-F5344CB8AC3E}">
        <p14:creationId xmlns:p14="http://schemas.microsoft.com/office/powerpoint/2010/main" val="1875205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Xamarin’s Unique Approach</a:t>
            </a:r>
          </a:p>
        </p:txBody>
      </p:sp>
      <p:sp>
        <p:nvSpPr>
          <p:cNvPr id="6" name="Rectangle 5"/>
          <p:cNvSpPr/>
          <p:nvPr/>
        </p:nvSpPr>
        <p:spPr>
          <a:xfrm>
            <a:off x="533403" y="1979504"/>
            <a:ext cx="2148568" cy="898707"/>
          </a:xfrm>
          <a:prstGeom prst="rect">
            <a:avLst/>
          </a:prstGeom>
        </p:spPr>
        <p:txBody>
          <a:bodyPr wrap="none">
            <a:spAutoFit/>
          </a:bodyPr>
          <a:lstStyle/>
          <a:p>
            <a:pPr>
              <a:lnSpc>
                <a:spcPct val="110000"/>
              </a:lnSpc>
            </a:pPr>
            <a:r>
              <a:rPr lang="en-US" sz="2400" dirty="0" smtClean="0">
                <a:solidFill>
                  <a:srgbClr val="666666"/>
                </a:solidFill>
                <a:latin typeface="Helvetica Light"/>
                <a:cs typeface="Helvetica Light"/>
              </a:rPr>
              <a:t>Native With </a:t>
            </a:r>
          </a:p>
          <a:p>
            <a:pPr>
              <a:lnSpc>
                <a:spcPct val="110000"/>
              </a:lnSpc>
            </a:pPr>
            <a:r>
              <a:rPr lang="en-US" sz="2400" dirty="0" smtClean="0">
                <a:solidFill>
                  <a:srgbClr val="666666"/>
                </a:solidFill>
                <a:latin typeface="Helvetica Light"/>
                <a:cs typeface="Helvetica Light"/>
              </a:rPr>
              <a:t>Code Sharing</a:t>
            </a:r>
            <a:endParaRPr lang="en-US" sz="2400" dirty="0">
              <a:solidFill>
                <a:srgbClr val="666666"/>
              </a:solidFill>
              <a:latin typeface="Helvetica Light"/>
              <a:cs typeface="Helvetica Light"/>
            </a:endParaRPr>
          </a:p>
        </p:txBody>
      </p:sp>
      <p:cxnSp>
        <p:nvCxnSpPr>
          <p:cNvPr id="11" name="Straight Connector 10"/>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904" y="1126952"/>
            <a:ext cx="4739347" cy="3157180"/>
          </a:xfrm>
          <a:prstGeom prst="rect">
            <a:avLst/>
          </a:prstGeom>
        </p:spPr>
      </p:pic>
    </p:spTree>
    <p:extLst>
      <p:ext uri="{BB962C8B-B14F-4D97-AF65-F5344CB8AC3E}">
        <p14:creationId xmlns:p14="http://schemas.microsoft.com/office/powerpoint/2010/main" val="2687573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3200"/>
            <a:ext cx="9144000" cy="4718538"/>
          </a:xfrm>
          <a:prstGeom prst="rect">
            <a:avLst/>
          </a:prstGeom>
        </p:spPr>
      </p:pic>
      <p:sp>
        <p:nvSpPr>
          <p:cNvPr id="3" name="Rectangle 2"/>
          <p:cNvSpPr/>
          <p:nvPr/>
        </p:nvSpPr>
        <p:spPr>
          <a:xfrm>
            <a:off x="-164214" y="974500"/>
            <a:ext cx="9308214" cy="3947238"/>
          </a:xfrm>
          <a:prstGeom prst="rect">
            <a:avLst/>
          </a:prstGeom>
          <a:solidFill>
            <a:srgbClr val="000000">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2636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3200"/>
            <a:ext cx="9144000" cy="4718538"/>
          </a:xfrm>
          <a:prstGeom prst="rect">
            <a:avLst/>
          </a:prstGeom>
        </p:spPr>
      </p:pic>
      <p:sp>
        <p:nvSpPr>
          <p:cNvPr id="3" name="Rectangle 2"/>
          <p:cNvSpPr/>
          <p:nvPr/>
        </p:nvSpPr>
        <p:spPr>
          <a:xfrm>
            <a:off x="-164214" y="1894252"/>
            <a:ext cx="9308214" cy="3027485"/>
          </a:xfrm>
          <a:prstGeom prst="rect">
            <a:avLst/>
          </a:prstGeom>
          <a:solidFill>
            <a:srgbClr val="000000">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64214" y="-1"/>
            <a:ext cx="9308214" cy="1029247"/>
          </a:xfrm>
          <a:prstGeom prst="rect">
            <a:avLst/>
          </a:prstGeom>
          <a:solidFill>
            <a:srgbClr val="000000">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1801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3200"/>
            <a:ext cx="9144000" cy="4718538"/>
          </a:xfrm>
          <a:prstGeom prst="rect">
            <a:avLst/>
          </a:prstGeom>
        </p:spPr>
      </p:pic>
      <p:sp>
        <p:nvSpPr>
          <p:cNvPr id="3" name="Rectangle 2"/>
          <p:cNvSpPr/>
          <p:nvPr/>
        </p:nvSpPr>
        <p:spPr>
          <a:xfrm>
            <a:off x="-164214" y="0"/>
            <a:ext cx="9308214" cy="2463624"/>
          </a:xfrm>
          <a:prstGeom prst="rect">
            <a:avLst/>
          </a:prstGeom>
          <a:solidFill>
            <a:srgbClr val="000000">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53267" y="4675411"/>
            <a:ext cx="2736905" cy="2463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620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wearable?</a:t>
            </a:r>
            <a:endParaRPr lang="en-US" dirty="0"/>
          </a:p>
        </p:txBody>
      </p:sp>
    </p:spTree>
    <p:extLst>
      <p:ext uri="{BB962C8B-B14F-4D97-AF65-F5344CB8AC3E}">
        <p14:creationId xmlns:p14="http://schemas.microsoft.com/office/powerpoint/2010/main" val="41647090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7449039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r>
            <a:br>
              <a:rPr lang="en-US" dirty="0" smtClean="0"/>
            </a:br>
            <a:r>
              <a:rPr lang="en-US" dirty="0" smtClean="0">
                <a:solidFill>
                  <a:srgbClr val="8C8A8E"/>
                </a:solidFill>
              </a:rPr>
              <a:t>Notifications</a:t>
            </a:r>
            <a:r>
              <a:rPr lang="en-US" dirty="0" smtClean="0"/>
              <a:t/>
            </a:r>
            <a:br>
              <a:rPr lang="en-US" dirty="0" smtClean="0"/>
            </a:br>
            <a:r>
              <a:rPr lang="en-US" dirty="0" smtClean="0"/>
              <a:t>Companion Apps</a:t>
            </a:r>
            <a:r>
              <a:rPr lang="en-US" dirty="0" smtClean="0">
                <a:solidFill>
                  <a:srgbClr val="8C8A8E"/>
                </a:solidFill>
              </a:rPr>
              <a:t/>
            </a:r>
            <a:br>
              <a:rPr lang="en-US" dirty="0" smtClean="0">
                <a:solidFill>
                  <a:srgbClr val="8C8A8E"/>
                </a:solidFill>
              </a:rPr>
            </a:br>
            <a:r>
              <a:rPr lang="en-US" dirty="0">
                <a:solidFill>
                  <a:srgbClr val="8C8A8E"/>
                </a:solidFill>
              </a:rPr>
              <a:t>Watch Faces</a:t>
            </a:r>
            <a:br>
              <a:rPr lang="en-US" dirty="0">
                <a:solidFill>
                  <a:srgbClr val="8C8A8E"/>
                </a:solidFill>
              </a:rPr>
            </a:br>
            <a:endParaRPr lang="en-US" dirty="0">
              <a:solidFill>
                <a:srgbClr val="8C8A8E"/>
              </a:solidFill>
            </a:endParaRPr>
          </a:p>
        </p:txBody>
      </p:sp>
    </p:spTree>
    <p:extLst>
      <p:ext uri="{BB962C8B-B14F-4D97-AF65-F5344CB8AC3E}">
        <p14:creationId xmlns:p14="http://schemas.microsoft.com/office/powerpoint/2010/main" val="70775035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Wearable App Design</a:t>
            </a:r>
            <a:endParaRPr lang="en-US" dirty="0"/>
          </a:p>
        </p:txBody>
      </p:sp>
    </p:spTree>
    <p:extLst>
      <p:ext uri="{BB962C8B-B14F-4D97-AF65-F5344CB8AC3E}">
        <p14:creationId xmlns:p14="http://schemas.microsoft.com/office/powerpoint/2010/main" val="71820154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555C3"/>
        </a:solidFill>
        <a:effectLst/>
      </p:bgPr>
    </p:bg>
    <p:spTree>
      <p:nvGrpSpPr>
        <p:cNvPr id="1" name=""/>
        <p:cNvGrpSpPr/>
        <p:nvPr/>
      </p:nvGrpSpPr>
      <p:grpSpPr>
        <a:xfrm>
          <a:off x="0" y="0"/>
          <a:ext cx="0" cy="0"/>
          <a:chOff x="0" y="0"/>
          <a:chExt cx="0" cy="0"/>
        </a:xfrm>
      </p:grpSpPr>
      <p:pic>
        <p:nvPicPr>
          <p:cNvPr id="4" name="pasted-image.png"/>
          <p:cNvPicPr/>
          <p:nvPr/>
        </p:nvPicPr>
        <p:blipFill>
          <a:blip r:embed="rId2">
            <a:extLst/>
          </a:blip>
          <a:stretch>
            <a:fillRect/>
          </a:stretch>
        </p:blipFill>
        <p:spPr>
          <a:xfrm>
            <a:off x="5184888" y="0"/>
            <a:ext cx="3959112" cy="5236008"/>
          </a:xfrm>
          <a:prstGeom prst="rect">
            <a:avLst/>
          </a:prstGeom>
          <a:ln w="12700">
            <a:miter lim="400000"/>
          </a:ln>
        </p:spPr>
      </p:pic>
      <p:sp>
        <p:nvSpPr>
          <p:cNvPr id="5" name="Title 1"/>
          <p:cNvSpPr>
            <a:spLocks noGrp="1"/>
          </p:cNvSpPr>
          <p:nvPr>
            <p:ph type="title"/>
          </p:nvPr>
        </p:nvSpPr>
        <p:spPr>
          <a:xfrm>
            <a:off x="302364" y="1485900"/>
            <a:ext cx="7531100" cy="3657600"/>
          </a:xfrm>
        </p:spPr>
        <p:txBody>
          <a:bodyPr/>
          <a:lstStyle/>
          <a:p>
            <a:pPr algn="l"/>
            <a:r>
              <a:rPr lang="en-US" dirty="0" smtClean="0">
                <a:solidFill>
                  <a:schemeClr val="bg1"/>
                </a:solidFill>
                <a:latin typeface="Helvetica Light"/>
                <a:cs typeface="Helvetica Light"/>
              </a:rPr>
              <a:t>Just because you can…</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60846671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555C3"/>
        </a:solidFill>
        <a:effectLst/>
      </p:bgPr>
    </p:bg>
    <p:spTree>
      <p:nvGrpSpPr>
        <p:cNvPr id="1" name=""/>
        <p:cNvGrpSpPr/>
        <p:nvPr/>
      </p:nvGrpSpPr>
      <p:grpSpPr>
        <a:xfrm>
          <a:off x="0" y="0"/>
          <a:ext cx="0" cy="0"/>
          <a:chOff x="0" y="0"/>
          <a:chExt cx="0" cy="0"/>
        </a:xfrm>
      </p:grpSpPr>
      <p:pic>
        <p:nvPicPr>
          <p:cNvPr id="4" name="pasted-image.png"/>
          <p:cNvPicPr/>
          <p:nvPr/>
        </p:nvPicPr>
        <p:blipFill>
          <a:blip r:embed="rId2">
            <a:extLst/>
          </a:blip>
          <a:stretch>
            <a:fillRect/>
          </a:stretch>
        </p:blipFill>
        <p:spPr>
          <a:xfrm flipH="1">
            <a:off x="-20158" y="-168113"/>
            <a:ext cx="4031524" cy="5331774"/>
          </a:xfrm>
          <a:prstGeom prst="rect">
            <a:avLst/>
          </a:prstGeom>
          <a:ln w="12700">
            <a:miter lim="400000"/>
          </a:ln>
        </p:spPr>
      </p:pic>
      <p:sp>
        <p:nvSpPr>
          <p:cNvPr id="5" name="Title 1"/>
          <p:cNvSpPr txBox="1">
            <a:spLocks/>
          </p:cNvSpPr>
          <p:nvPr/>
        </p:nvSpPr>
        <p:spPr>
          <a:xfrm>
            <a:off x="1612900" y="1485900"/>
            <a:ext cx="7531100" cy="36576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dirty="0" smtClean="0">
                <a:solidFill>
                  <a:schemeClr val="bg1"/>
                </a:solidFill>
                <a:latin typeface="Helvetica Light"/>
                <a:cs typeface="Helvetica Light"/>
              </a:rPr>
              <a:t>Doesn’t mean you should!</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45100462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52400"/>
            <a:ext cx="8179342" cy="590550"/>
          </a:xfrm>
        </p:spPr>
        <p:txBody>
          <a:bodyPr>
            <a:normAutofit fontScale="90000"/>
          </a:bodyPr>
          <a:lstStyle/>
          <a:p>
            <a:r>
              <a:rPr lang="en-US" dirty="0" smtClean="0"/>
              <a:t>Focus on not stopping the user</a:t>
            </a:r>
            <a:endParaRPr lang="en-US" dirty="0"/>
          </a:p>
        </p:txBody>
      </p:sp>
      <p:pic>
        <p:nvPicPr>
          <p:cNvPr id="4" name="Picture 3" descr="five_second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548" y="1861405"/>
            <a:ext cx="2695943" cy="1258107"/>
          </a:xfrm>
          <a:prstGeom prst="rect">
            <a:avLst/>
          </a:prstGeom>
        </p:spPr>
      </p:pic>
      <p:sp>
        <p:nvSpPr>
          <p:cNvPr id="5" name="Content Placeholder 2"/>
          <p:cNvSpPr txBox="1">
            <a:spLocks/>
          </p:cNvSpPr>
          <p:nvPr/>
        </p:nvSpPr>
        <p:spPr>
          <a:xfrm>
            <a:off x="1577084" y="948611"/>
            <a:ext cx="5989832" cy="3460152"/>
          </a:xfrm>
          <a:prstGeom prst="rect">
            <a:avLst/>
          </a:prstGeom>
        </p:spPr>
        <p:txBody>
          <a:bodyPr vert="horz" lIns="91440" tIns="45720" rIns="91440" bIns="45720" numCol="1" spcCol="0" rtlCol="0">
            <a:noAutofit/>
          </a:bodyPr>
          <a:lstStyle>
            <a:lvl1pPr marL="182880" indent="-182880" algn="l" defTabSz="457200" rtl="0" eaLnBrk="1" latinLnBrk="0" hangingPunct="1">
              <a:spcBef>
                <a:spcPct val="20000"/>
              </a:spcBef>
              <a:buSzPct val="90000"/>
              <a:buFont typeface="Wingdings" charset="2"/>
              <a:buChar char="§"/>
              <a:defRPr sz="2000" b="0" i="0" kern="1200">
                <a:solidFill>
                  <a:srgbClr val="02244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800" dirty="0" smtClean="0">
                <a:solidFill>
                  <a:srgbClr val="022441"/>
                </a:solidFill>
                <a:latin typeface="Segoe UI"/>
                <a:cs typeface="Segoe UI"/>
              </a:rPr>
              <a:t>5 Second Rule</a:t>
            </a:r>
          </a:p>
        </p:txBody>
      </p:sp>
    </p:spTree>
    <p:extLst>
      <p:ext uri="{BB962C8B-B14F-4D97-AF65-F5344CB8AC3E}">
        <p14:creationId xmlns:p14="http://schemas.microsoft.com/office/powerpoint/2010/main" val="8751541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for big gestures</a:t>
            </a:r>
            <a:endParaRPr lang="en-US" dirty="0"/>
          </a:p>
        </p:txBody>
      </p:sp>
      <p:pic>
        <p:nvPicPr>
          <p:cNvPr id="3" name="Picture 2"/>
          <p:cNvPicPr>
            <a:picLocks noChangeAspect="1"/>
          </p:cNvPicPr>
          <p:nvPr/>
        </p:nvPicPr>
        <p:blipFill>
          <a:blip r:embed="rId3"/>
          <a:stretch>
            <a:fillRect/>
          </a:stretch>
        </p:blipFill>
        <p:spPr>
          <a:xfrm>
            <a:off x="1940171" y="1203147"/>
            <a:ext cx="5263658" cy="2425748"/>
          </a:xfrm>
          <a:prstGeom prst="rect">
            <a:avLst/>
          </a:prstGeom>
        </p:spPr>
      </p:pic>
    </p:spTree>
    <p:extLst>
      <p:ext uri="{BB962C8B-B14F-4D97-AF65-F5344CB8AC3E}">
        <p14:creationId xmlns:p14="http://schemas.microsoft.com/office/powerpoint/2010/main" val="382627066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tips:</a:t>
            </a:r>
            <a:endParaRPr lang="en-US" dirty="0"/>
          </a:p>
        </p:txBody>
      </p:sp>
      <p:pic>
        <p:nvPicPr>
          <p:cNvPr id="3" name="Picture 2"/>
          <p:cNvPicPr>
            <a:picLocks noChangeAspect="1"/>
          </p:cNvPicPr>
          <p:nvPr/>
        </p:nvPicPr>
        <p:blipFill>
          <a:blip r:embed="rId2"/>
          <a:stretch>
            <a:fillRect/>
          </a:stretch>
        </p:blipFill>
        <p:spPr>
          <a:xfrm>
            <a:off x="266700" y="1131529"/>
            <a:ext cx="2237475" cy="2243490"/>
          </a:xfrm>
          <a:prstGeom prst="rect">
            <a:avLst/>
          </a:prstGeom>
        </p:spPr>
      </p:pic>
      <p:sp>
        <p:nvSpPr>
          <p:cNvPr id="5" name="Content Placeholder 2"/>
          <p:cNvSpPr txBox="1">
            <a:spLocks/>
          </p:cNvSpPr>
          <p:nvPr/>
        </p:nvSpPr>
        <p:spPr>
          <a:xfrm>
            <a:off x="2698102" y="1156650"/>
            <a:ext cx="5989832" cy="3460152"/>
          </a:xfrm>
          <a:prstGeom prst="rect">
            <a:avLst/>
          </a:prstGeom>
        </p:spPr>
        <p:txBody>
          <a:bodyPr vert="horz" lIns="91440" tIns="45720" rIns="91440" bIns="45720" numCol="1" spcCol="0" rtlCol="0">
            <a:noAutofit/>
          </a:bodyPr>
          <a:lstStyle>
            <a:lvl1pPr marL="182880" indent="-182880" algn="l" defTabSz="457200" rtl="0" eaLnBrk="1" latinLnBrk="0" hangingPunct="1">
              <a:spcBef>
                <a:spcPct val="20000"/>
              </a:spcBef>
              <a:buSzPct val="90000"/>
              <a:buFont typeface="Wingdings" charset="2"/>
              <a:buChar char="§"/>
              <a:defRPr sz="2000" b="0" i="0" kern="1200">
                <a:solidFill>
                  <a:srgbClr val="02244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022441"/>
                </a:solidFill>
                <a:latin typeface="Segoe UI"/>
                <a:cs typeface="Segoe UI"/>
              </a:rPr>
              <a:t>Think stream cards first</a:t>
            </a:r>
            <a:endParaRPr lang="en-US" dirty="0">
              <a:solidFill>
                <a:srgbClr val="022441"/>
              </a:solidFill>
              <a:latin typeface="Segoe UI"/>
              <a:cs typeface="Segoe UI"/>
            </a:endParaRPr>
          </a:p>
          <a:p>
            <a:r>
              <a:rPr lang="en-US" dirty="0" smtClean="0">
                <a:latin typeface="Segoe UI"/>
                <a:cs typeface="Segoe UI"/>
              </a:rPr>
              <a:t>Do one thing, really fast</a:t>
            </a:r>
          </a:p>
          <a:p>
            <a:r>
              <a:rPr lang="en-US" sz="2000" dirty="0" smtClean="0">
                <a:solidFill>
                  <a:srgbClr val="022441"/>
                </a:solidFill>
                <a:latin typeface="Segoe UI"/>
                <a:cs typeface="Segoe UI"/>
              </a:rPr>
              <a:t>Design for corner of the eye</a:t>
            </a:r>
          </a:p>
          <a:p>
            <a:r>
              <a:rPr lang="en-US" sz="2000" dirty="0" smtClean="0">
                <a:solidFill>
                  <a:srgbClr val="022441"/>
                </a:solidFill>
                <a:latin typeface="Segoe UI"/>
                <a:cs typeface="Segoe UI"/>
              </a:rPr>
              <a:t>Don’t be a constant shoulder tapper (aka don’t vibrate the watch)</a:t>
            </a:r>
          </a:p>
          <a:p>
            <a:r>
              <a:rPr lang="en-US" dirty="0" smtClean="0">
                <a:latin typeface="Segoe UI"/>
                <a:cs typeface="Segoe UI"/>
              </a:rPr>
              <a:t>Be aware of Square and Round</a:t>
            </a:r>
            <a:endParaRPr lang="en-US" sz="2000" dirty="0" smtClean="0">
              <a:solidFill>
                <a:srgbClr val="022441"/>
              </a:solidFill>
              <a:latin typeface="Segoe UI"/>
              <a:cs typeface="Segoe UI"/>
            </a:endParaRPr>
          </a:p>
        </p:txBody>
      </p:sp>
      <p:pic>
        <p:nvPicPr>
          <p:cNvPr id="6" name="Picture 5"/>
          <p:cNvPicPr>
            <a:picLocks noChangeAspect="1"/>
          </p:cNvPicPr>
          <p:nvPr/>
        </p:nvPicPr>
        <p:blipFill>
          <a:blip r:embed="rId3"/>
          <a:stretch>
            <a:fillRect/>
          </a:stretch>
        </p:blipFill>
        <p:spPr>
          <a:xfrm>
            <a:off x="6957553" y="3375018"/>
            <a:ext cx="1730381" cy="1730381"/>
          </a:xfrm>
          <a:prstGeom prst="rect">
            <a:avLst/>
          </a:prstGeom>
        </p:spPr>
      </p:pic>
      <p:pic>
        <p:nvPicPr>
          <p:cNvPr id="7" name="Picture 6"/>
          <p:cNvPicPr>
            <a:picLocks noChangeAspect="1"/>
          </p:cNvPicPr>
          <p:nvPr/>
        </p:nvPicPr>
        <p:blipFill>
          <a:blip r:embed="rId4"/>
          <a:stretch>
            <a:fillRect/>
          </a:stretch>
        </p:blipFill>
        <p:spPr>
          <a:xfrm>
            <a:off x="5227173" y="3375019"/>
            <a:ext cx="1730380" cy="1730380"/>
          </a:xfrm>
          <a:prstGeom prst="rect">
            <a:avLst/>
          </a:prstGeom>
        </p:spPr>
      </p:pic>
    </p:spTree>
    <p:extLst>
      <p:ext uri="{BB962C8B-B14F-4D97-AF65-F5344CB8AC3E}">
        <p14:creationId xmlns:p14="http://schemas.microsoft.com/office/powerpoint/2010/main" val="3847751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ndroid wear controlled Christmas tre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242594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79630"/>
            <a:ext cx="9144000" cy="6858000"/>
          </a:xfrm>
          <a:prstGeom prst="rect">
            <a:avLst/>
          </a:prstGeom>
        </p:spPr>
      </p:pic>
    </p:spTree>
    <p:extLst>
      <p:ext uri="{BB962C8B-B14F-4D97-AF65-F5344CB8AC3E}">
        <p14:creationId xmlns:p14="http://schemas.microsoft.com/office/powerpoint/2010/main" val="1359543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222" y="-1"/>
            <a:ext cx="9299222" cy="6977695"/>
          </a:xfrm>
          <a:prstGeom prst="rect">
            <a:avLst/>
          </a:prstGeom>
        </p:spPr>
      </p:pic>
    </p:spTree>
    <p:extLst>
      <p:ext uri="{BB962C8B-B14F-4D97-AF65-F5344CB8AC3E}">
        <p14:creationId xmlns:p14="http://schemas.microsoft.com/office/powerpoint/2010/main" val="7665828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983" y="1194442"/>
            <a:ext cx="5296817" cy="3212458"/>
          </a:xfrm>
        </p:spPr>
        <p:txBody>
          <a:bodyPr>
            <a:noAutofit/>
          </a:bodyPr>
          <a:lstStyle/>
          <a:p>
            <a:r>
              <a:rPr lang="en-US" dirty="0">
                <a:latin typeface="Segoe UI"/>
                <a:cs typeface="Segoe UI"/>
              </a:rPr>
              <a:t>Companion App</a:t>
            </a:r>
          </a:p>
          <a:p>
            <a:pPr marL="374904" lvl="1" indent="-192024">
              <a:buFont typeface="Arial"/>
              <a:buChar char="•"/>
            </a:pPr>
            <a:r>
              <a:rPr lang="en-US" sz="2000" dirty="0">
                <a:solidFill>
                  <a:srgbClr val="022441"/>
                </a:solidFill>
                <a:latin typeface="Segoe UI"/>
                <a:cs typeface="Segoe UI"/>
              </a:rPr>
              <a:t>Android app that runs on a wearable</a:t>
            </a:r>
          </a:p>
          <a:p>
            <a:r>
              <a:rPr lang="en-US" dirty="0" smtClean="0">
                <a:latin typeface="Segoe UI"/>
                <a:cs typeface="Segoe UI"/>
              </a:rPr>
              <a:t>New Themes</a:t>
            </a:r>
          </a:p>
          <a:p>
            <a:r>
              <a:rPr lang="en-US" dirty="0" smtClean="0">
                <a:latin typeface="Segoe UI"/>
                <a:cs typeface="Segoe UI"/>
              </a:rPr>
              <a:t>New UI Widgets</a:t>
            </a:r>
            <a:endParaRPr lang="en-US" dirty="0">
              <a:latin typeface="Segoe UI"/>
              <a:cs typeface="Segoe UI"/>
            </a:endParaRPr>
          </a:p>
          <a:p>
            <a:pPr marL="374904" lvl="1" indent="-192024">
              <a:buFont typeface="Arial"/>
              <a:buChar char="•"/>
            </a:pPr>
            <a:r>
              <a:rPr lang="en-US" sz="2000" dirty="0" err="1" smtClean="0">
                <a:solidFill>
                  <a:srgbClr val="022441"/>
                </a:solidFill>
                <a:latin typeface="Segoe UI"/>
                <a:cs typeface="Segoe UI"/>
              </a:rPr>
              <a:t>BoxInsetLayout</a:t>
            </a:r>
            <a:endParaRPr lang="en-US" sz="2000" dirty="0" smtClean="0">
              <a:solidFill>
                <a:srgbClr val="022441"/>
              </a:solidFill>
              <a:latin typeface="Segoe UI"/>
              <a:cs typeface="Segoe UI"/>
            </a:endParaRPr>
          </a:p>
          <a:p>
            <a:pPr marL="374904" lvl="1" indent="-192024">
              <a:buFont typeface="Arial"/>
              <a:buChar char="•"/>
            </a:pPr>
            <a:r>
              <a:rPr lang="en-US" sz="2000" dirty="0" err="1" smtClean="0">
                <a:solidFill>
                  <a:srgbClr val="022441"/>
                </a:solidFill>
                <a:latin typeface="Segoe UI"/>
                <a:cs typeface="Segoe UI"/>
              </a:rPr>
              <a:t>CircledImageView</a:t>
            </a:r>
            <a:endParaRPr lang="en-US" sz="2000" dirty="0" smtClean="0">
              <a:solidFill>
                <a:srgbClr val="022441"/>
              </a:solidFill>
              <a:latin typeface="Segoe UI"/>
              <a:cs typeface="Segoe UI"/>
            </a:endParaRPr>
          </a:p>
          <a:p>
            <a:pPr marL="374904" lvl="1" indent="-192024">
              <a:buFont typeface="Arial"/>
              <a:buChar char="•"/>
            </a:pPr>
            <a:r>
              <a:rPr lang="en-US" sz="2000" dirty="0" err="1" smtClean="0">
                <a:solidFill>
                  <a:srgbClr val="022441"/>
                </a:solidFill>
                <a:latin typeface="Segoe UI"/>
                <a:cs typeface="Segoe UI"/>
              </a:rPr>
              <a:t>WearableListView</a:t>
            </a:r>
            <a:endParaRPr lang="en-US" sz="2000" dirty="0" smtClean="0">
              <a:solidFill>
                <a:srgbClr val="022441"/>
              </a:solidFill>
              <a:latin typeface="Segoe UI"/>
              <a:cs typeface="Segoe UI"/>
            </a:endParaRPr>
          </a:p>
          <a:p>
            <a:pPr marL="374904" lvl="1" indent="-192024">
              <a:buFont typeface="Arial"/>
              <a:buChar char="•"/>
            </a:pPr>
            <a:r>
              <a:rPr lang="en-US" sz="2000" dirty="0" smtClean="0">
                <a:solidFill>
                  <a:srgbClr val="022441"/>
                </a:solidFill>
                <a:latin typeface="Segoe UI"/>
                <a:cs typeface="Segoe UI"/>
              </a:rPr>
              <a:t>More…</a:t>
            </a:r>
            <a:endParaRPr lang="en-US" sz="2000" dirty="0">
              <a:solidFill>
                <a:srgbClr val="022441"/>
              </a:solidFill>
              <a:latin typeface="Segoe UI"/>
              <a:cs typeface="Segoe UI"/>
            </a:endParaRPr>
          </a:p>
          <a:p>
            <a:endParaRPr lang="en-US" dirty="0">
              <a:latin typeface="Segoe UI"/>
              <a:cs typeface="Segoe UI"/>
            </a:endParaRPr>
          </a:p>
        </p:txBody>
      </p:sp>
      <p:sp>
        <p:nvSpPr>
          <p:cNvPr id="15" name="Title 1"/>
          <p:cNvSpPr txBox="1">
            <a:spLocks/>
          </p:cNvSpPr>
          <p:nvPr/>
        </p:nvSpPr>
        <p:spPr>
          <a:xfrm>
            <a:off x="280436" y="117801"/>
            <a:ext cx="5383214" cy="69427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4000" b="0" i="0" kern="1200">
                <a:solidFill>
                  <a:srgbClr val="3498DB"/>
                </a:solidFill>
                <a:latin typeface="Segoe UI Semilight"/>
                <a:ea typeface="+mj-ea"/>
                <a:cs typeface="Segoe UI Semilight"/>
              </a:defRPr>
            </a:lvl1pPr>
          </a:lstStyle>
          <a:p>
            <a:pPr algn="l"/>
            <a:r>
              <a:rPr lang="en-US" sz="3000" dirty="0" smtClean="0"/>
              <a:t>Android Wear – Building Apps</a:t>
            </a:r>
            <a:endParaRPr lang="en-US" sz="3000" dirty="0"/>
          </a:p>
        </p:txBody>
      </p:sp>
      <p:sp>
        <p:nvSpPr>
          <p:cNvPr id="4" name="Rounded Rectangle 3"/>
          <p:cNvSpPr/>
          <p:nvPr/>
        </p:nvSpPr>
        <p:spPr>
          <a:xfrm>
            <a:off x="337600" y="4565891"/>
            <a:ext cx="4253450" cy="252566"/>
          </a:xfrm>
          <a:prstGeom prst="roundRect">
            <a:avLst/>
          </a:prstGeom>
          <a:solidFill>
            <a:srgbClr val="3498DB"/>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354879" y="4542349"/>
            <a:ext cx="5882955" cy="276999"/>
          </a:xfrm>
          <a:prstGeom prst="rect">
            <a:avLst/>
          </a:prstGeom>
        </p:spPr>
        <p:txBody>
          <a:bodyPr wrap="square">
            <a:spAutoFit/>
          </a:bodyPr>
          <a:lstStyle/>
          <a:p>
            <a:r>
              <a:rPr lang="en-US" sz="1200" dirty="0">
                <a:solidFill>
                  <a:srgbClr val="FFFFFF"/>
                </a:solidFill>
                <a:latin typeface="Segoe UI"/>
                <a:cs typeface="Segoe UI"/>
              </a:rPr>
              <a:t>http://</a:t>
            </a:r>
            <a:r>
              <a:rPr lang="en-US" sz="1200" dirty="0" err="1">
                <a:solidFill>
                  <a:srgbClr val="FFFFFF"/>
                </a:solidFill>
                <a:latin typeface="Segoe UI"/>
                <a:cs typeface="Segoe UI"/>
              </a:rPr>
              <a:t>www.nuget.org</a:t>
            </a:r>
            <a:r>
              <a:rPr lang="en-US" sz="1200" dirty="0">
                <a:solidFill>
                  <a:srgbClr val="FFFFFF"/>
                </a:solidFill>
                <a:latin typeface="Segoe UI"/>
                <a:cs typeface="Segoe UI"/>
              </a:rPr>
              <a:t>/packages/</a:t>
            </a:r>
            <a:r>
              <a:rPr lang="en-US" sz="1200" dirty="0" err="1">
                <a:solidFill>
                  <a:srgbClr val="FFFFFF"/>
                </a:solidFill>
                <a:latin typeface="Segoe UI"/>
                <a:cs typeface="Segoe UI"/>
              </a:rPr>
              <a:t>Xamarin.Android.Wear</a:t>
            </a:r>
            <a:r>
              <a:rPr lang="en-US" sz="1200" dirty="0">
                <a:solidFill>
                  <a:srgbClr val="FFFFFF"/>
                </a:solidFill>
                <a:latin typeface="Segoe UI"/>
                <a:cs typeface="Segoe UI"/>
              </a:rPr>
              <a:t>/</a:t>
            </a:r>
          </a:p>
        </p:txBody>
      </p:sp>
      <p:pic>
        <p:nvPicPr>
          <p:cNvPr id="2" name="Picture 1"/>
          <p:cNvPicPr>
            <a:picLocks noChangeAspect="1"/>
          </p:cNvPicPr>
          <p:nvPr/>
        </p:nvPicPr>
        <p:blipFill>
          <a:blip r:embed="rId3"/>
          <a:stretch>
            <a:fillRect/>
          </a:stretch>
        </p:blipFill>
        <p:spPr>
          <a:xfrm>
            <a:off x="5421502" y="1279109"/>
            <a:ext cx="1517226" cy="2709333"/>
          </a:xfrm>
          <a:prstGeom prst="rect">
            <a:avLst/>
          </a:prstGeom>
        </p:spPr>
      </p:pic>
      <p:pic>
        <p:nvPicPr>
          <p:cNvPr id="7" name="Picture 6"/>
          <p:cNvPicPr>
            <a:picLocks noChangeAspect="1"/>
          </p:cNvPicPr>
          <p:nvPr/>
        </p:nvPicPr>
        <p:blipFill>
          <a:blip r:embed="rId3"/>
          <a:stretch>
            <a:fillRect/>
          </a:stretch>
        </p:blipFill>
        <p:spPr>
          <a:xfrm>
            <a:off x="7089068" y="1279109"/>
            <a:ext cx="1517226" cy="2709333"/>
          </a:xfrm>
          <a:prstGeom prst="rect">
            <a:avLst/>
          </a:prstGeom>
        </p:spPr>
      </p:pic>
      <p:pic>
        <p:nvPicPr>
          <p:cNvPr id="8" name="pasted-image.png"/>
          <p:cNvPicPr/>
          <p:nvPr/>
        </p:nvPicPr>
        <p:blipFill>
          <a:blip r:embed="rId4">
            <a:extLst/>
          </a:blip>
          <a:stretch>
            <a:fillRect/>
          </a:stretch>
        </p:blipFill>
        <p:spPr>
          <a:xfrm>
            <a:off x="7209919" y="1856303"/>
            <a:ext cx="1257217" cy="1257217"/>
          </a:xfrm>
          <a:prstGeom prst="rect">
            <a:avLst/>
          </a:prstGeom>
          <a:ln w="12700">
            <a:miter lim="400000"/>
          </a:ln>
        </p:spPr>
      </p:pic>
    </p:spTree>
    <p:extLst>
      <p:ext uri="{BB962C8B-B14F-4D97-AF65-F5344CB8AC3E}">
        <p14:creationId xmlns:p14="http://schemas.microsoft.com/office/powerpoint/2010/main" val="32124133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D_picker1-1024x6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021" y="846013"/>
            <a:ext cx="6238179" cy="4002426"/>
          </a:xfrm>
          <a:prstGeom prst="rect">
            <a:avLst/>
          </a:prstGeom>
        </p:spPr>
      </p:pic>
      <p:sp>
        <p:nvSpPr>
          <p:cNvPr id="5" name="Title 4"/>
          <p:cNvSpPr>
            <a:spLocks noGrp="1"/>
          </p:cNvSpPr>
          <p:nvPr>
            <p:ph type="title"/>
          </p:nvPr>
        </p:nvSpPr>
        <p:spPr/>
        <p:txBody>
          <a:bodyPr>
            <a:normAutofit fontScale="90000"/>
          </a:bodyPr>
          <a:lstStyle/>
          <a:p>
            <a:r>
              <a:rPr lang="en-US" dirty="0" err="1" smtClean="0"/>
              <a:t>GridViewPager</a:t>
            </a:r>
            <a:endParaRPr lang="en-US" dirty="0"/>
          </a:p>
        </p:txBody>
      </p:sp>
    </p:spTree>
    <p:extLst>
      <p:ext uri="{BB962C8B-B14F-4D97-AF65-F5344CB8AC3E}">
        <p14:creationId xmlns:p14="http://schemas.microsoft.com/office/powerpoint/2010/main" val="1027910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389658514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280436" y="117801"/>
            <a:ext cx="6534320" cy="69427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4000" b="0" i="0" kern="1200">
                <a:solidFill>
                  <a:srgbClr val="3498DB"/>
                </a:solidFill>
                <a:latin typeface="Segoe UI Semilight"/>
                <a:ea typeface="+mj-ea"/>
                <a:cs typeface="Segoe UI Semilight"/>
              </a:defRPr>
            </a:lvl1pPr>
          </a:lstStyle>
          <a:p>
            <a:pPr algn="l"/>
            <a:r>
              <a:rPr lang="en-US" sz="3000" dirty="0" smtClean="0"/>
              <a:t>Android Wear – Communication</a:t>
            </a:r>
            <a:endParaRPr lang="en-US" sz="3000" dirty="0"/>
          </a:p>
        </p:txBody>
      </p:sp>
      <p:sp>
        <p:nvSpPr>
          <p:cNvPr id="7" name="Rounded Rectangle 6"/>
          <p:cNvSpPr/>
          <p:nvPr/>
        </p:nvSpPr>
        <p:spPr>
          <a:xfrm>
            <a:off x="337600" y="4565891"/>
            <a:ext cx="5212300" cy="252566"/>
          </a:xfrm>
          <a:prstGeom prst="roundRect">
            <a:avLst/>
          </a:prstGeom>
          <a:solidFill>
            <a:srgbClr val="3498DB"/>
          </a:solidFill>
          <a:ln w="635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ios7-search-strong_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516" y="4606937"/>
            <a:ext cx="166168" cy="166168"/>
          </a:xfrm>
          <a:prstGeom prst="rect">
            <a:avLst/>
          </a:prstGeom>
        </p:spPr>
      </p:pic>
      <p:sp>
        <p:nvSpPr>
          <p:cNvPr id="9" name="Rectangle 8"/>
          <p:cNvSpPr/>
          <p:nvPr/>
        </p:nvSpPr>
        <p:spPr>
          <a:xfrm>
            <a:off x="354879" y="4542349"/>
            <a:ext cx="5882955" cy="276999"/>
          </a:xfrm>
          <a:prstGeom prst="rect">
            <a:avLst/>
          </a:prstGeom>
        </p:spPr>
        <p:txBody>
          <a:bodyPr wrap="square">
            <a:spAutoFit/>
          </a:bodyPr>
          <a:lstStyle/>
          <a:p>
            <a:r>
              <a:rPr lang="en-US" sz="1200" dirty="0">
                <a:solidFill>
                  <a:srgbClr val="FFFFFF"/>
                </a:solidFill>
                <a:latin typeface="Segoe UI"/>
                <a:cs typeface="Segoe UI"/>
              </a:rPr>
              <a:t>http://</a:t>
            </a:r>
            <a:r>
              <a:rPr lang="en-US" sz="1200" dirty="0" err="1">
                <a:solidFill>
                  <a:srgbClr val="FFFFFF"/>
                </a:solidFill>
                <a:latin typeface="Segoe UI"/>
                <a:cs typeface="Segoe UI"/>
              </a:rPr>
              <a:t>www.nuget.org</a:t>
            </a:r>
            <a:r>
              <a:rPr lang="en-US" sz="1200" dirty="0">
                <a:solidFill>
                  <a:srgbClr val="FFFFFF"/>
                </a:solidFill>
                <a:latin typeface="Segoe UI"/>
                <a:cs typeface="Segoe UI"/>
              </a:rPr>
              <a:t>/packages/</a:t>
            </a:r>
            <a:r>
              <a:rPr lang="en-US" sz="1200" dirty="0" err="1" smtClean="0">
                <a:solidFill>
                  <a:srgbClr val="FFFFFF"/>
                </a:solidFill>
                <a:latin typeface="Segoe UI"/>
                <a:cs typeface="Segoe UI"/>
              </a:rPr>
              <a:t>Xamarin.GooglePlayServices</a:t>
            </a:r>
            <a:r>
              <a:rPr lang="en-US" sz="1200" dirty="0" smtClean="0">
                <a:solidFill>
                  <a:srgbClr val="FFFFFF"/>
                </a:solidFill>
                <a:latin typeface="Segoe UI"/>
                <a:cs typeface="Segoe UI"/>
              </a:rPr>
              <a:t>/</a:t>
            </a:r>
            <a:endParaRPr lang="en-US" sz="1200" dirty="0">
              <a:solidFill>
                <a:srgbClr val="FFFFFF"/>
              </a:solidFill>
              <a:latin typeface="Segoe UI"/>
              <a:cs typeface="Segoe UI"/>
            </a:endParaRPr>
          </a:p>
        </p:txBody>
      </p:sp>
      <p:sp>
        <p:nvSpPr>
          <p:cNvPr id="12" name="Content Placeholder 2"/>
          <p:cNvSpPr txBox="1">
            <a:spLocks/>
          </p:cNvSpPr>
          <p:nvPr/>
        </p:nvSpPr>
        <p:spPr>
          <a:xfrm>
            <a:off x="296984" y="1194442"/>
            <a:ext cx="4802236" cy="2283521"/>
          </a:xfrm>
          <a:prstGeom prst="rect">
            <a:avLst/>
          </a:prstGeom>
        </p:spPr>
        <p:txBody>
          <a:bodyPr vert="horz" lIns="91440" tIns="45720" rIns="91440" bIns="45720" numCol="1" spcCol="0" rtlCol="0">
            <a:noAutofit/>
          </a:bodyPr>
          <a:lstStyle>
            <a:lvl1pPr marL="182880" indent="-182880" algn="l" defTabSz="457200" rtl="0" eaLnBrk="1" latinLnBrk="0" hangingPunct="1">
              <a:spcBef>
                <a:spcPct val="20000"/>
              </a:spcBef>
              <a:buSzPct val="90000"/>
              <a:buFont typeface="Wingdings" charset="2"/>
              <a:buChar char="§"/>
              <a:defRPr sz="2000" b="0" i="0" kern="1200">
                <a:solidFill>
                  <a:srgbClr val="02244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022441"/>
                </a:solidFill>
                <a:latin typeface="Segoe UI"/>
                <a:cs typeface="Segoe UI"/>
              </a:rPr>
              <a:t>Data </a:t>
            </a:r>
            <a:r>
              <a:rPr lang="en-US" dirty="0">
                <a:solidFill>
                  <a:srgbClr val="022441"/>
                </a:solidFill>
                <a:latin typeface="Segoe UI"/>
                <a:cs typeface="Segoe UI"/>
              </a:rPr>
              <a:t>API</a:t>
            </a:r>
          </a:p>
          <a:p>
            <a:pPr marL="836676" lvl="2" indent="-342900">
              <a:buSzPct val="50000"/>
            </a:pPr>
            <a:r>
              <a:rPr lang="en-US" sz="2000" dirty="0">
                <a:solidFill>
                  <a:srgbClr val="022441"/>
                </a:solidFill>
                <a:latin typeface="Segoe UI"/>
                <a:cs typeface="Segoe UI"/>
              </a:rPr>
              <a:t>Sync </a:t>
            </a:r>
            <a:r>
              <a:rPr lang="en-US" sz="2000" dirty="0" err="1">
                <a:solidFill>
                  <a:srgbClr val="022441"/>
                </a:solidFill>
                <a:latin typeface="Segoe UI"/>
                <a:cs typeface="Segoe UI"/>
              </a:rPr>
              <a:t>datastore</a:t>
            </a:r>
            <a:r>
              <a:rPr lang="en-US" sz="2000" dirty="0">
                <a:solidFill>
                  <a:srgbClr val="022441"/>
                </a:solidFill>
                <a:latin typeface="Segoe UI"/>
                <a:cs typeface="Segoe UI"/>
              </a:rPr>
              <a:t> between phone and wearable</a:t>
            </a:r>
          </a:p>
          <a:p>
            <a:r>
              <a:rPr lang="en-US" dirty="0">
                <a:latin typeface="Segoe UI"/>
                <a:cs typeface="Segoe UI"/>
              </a:rPr>
              <a:t>Message </a:t>
            </a:r>
            <a:r>
              <a:rPr lang="en-US" dirty="0" smtClean="0">
                <a:latin typeface="Segoe UI"/>
                <a:cs typeface="Segoe UI"/>
              </a:rPr>
              <a:t>API</a:t>
            </a:r>
            <a:endParaRPr lang="en-US" dirty="0">
              <a:latin typeface="Segoe UI"/>
              <a:cs typeface="Segoe UI"/>
            </a:endParaRPr>
          </a:p>
          <a:p>
            <a:pPr marL="836676" lvl="2" indent="-342900">
              <a:buSzPct val="50000"/>
            </a:pPr>
            <a:r>
              <a:rPr lang="en-US" sz="2000" dirty="0">
                <a:solidFill>
                  <a:srgbClr val="022441"/>
                </a:solidFill>
                <a:latin typeface="Segoe UI"/>
                <a:cs typeface="Segoe UI"/>
              </a:rPr>
              <a:t>Send small payloads and simple</a:t>
            </a:r>
          </a:p>
          <a:p>
            <a:pPr marL="836676" lvl="2" indent="-342900">
              <a:buSzPct val="50000"/>
            </a:pPr>
            <a:r>
              <a:rPr lang="en-US" sz="2000" dirty="0">
                <a:solidFill>
                  <a:srgbClr val="022441"/>
                </a:solidFill>
                <a:latin typeface="Segoe UI"/>
                <a:cs typeface="Segoe UI"/>
              </a:rPr>
              <a:t>communication</a:t>
            </a:r>
          </a:p>
        </p:txBody>
      </p:sp>
      <p:pic>
        <p:nvPicPr>
          <p:cNvPr id="10" name="Picture 9" descr="wear_phone_communication-1024x4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963" y="1576720"/>
            <a:ext cx="4033904" cy="1634834"/>
          </a:xfrm>
          <a:prstGeom prst="rect">
            <a:avLst/>
          </a:prstGeom>
        </p:spPr>
      </p:pic>
    </p:spTree>
    <p:extLst>
      <p:ext uri="{BB962C8B-B14F-4D97-AF65-F5344CB8AC3E}">
        <p14:creationId xmlns:p14="http://schemas.microsoft.com/office/powerpoint/2010/main" val="3289263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500"/>
                                        <p:tgtEl>
                                          <p:spTgt spid="1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fade">
                                      <p:cBhvr>
                                        <p:cTn id="18" dur="500"/>
                                        <p:tgtEl>
                                          <p:spTgt spid="1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fade">
                                      <p:cBhvr>
                                        <p:cTn id="21"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Packaging</a:t>
            </a:r>
            <a:endParaRPr lang="en-US" dirty="0"/>
          </a:p>
        </p:txBody>
      </p:sp>
      <p:sp>
        <p:nvSpPr>
          <p:cNvPr id="3" name="Rectangle 2"/>
          <p:cNvSpPr/>
          <p:nvPr/>
        </p:nvSpPr>
        <p:spPr>
          <a:xfrm>
            <a:off x="266700" y="1176007"/>
            <a:ext cx="8568030" cy="2246769"/>
          </a:xfrm>
          <a:prstGeom prst="rect">
            <a:avLst/>
          </a:prstGeom>
        </p:spPr>
        <p:txBody>
          <a:bodyPr wrap="square">
            <a:spAutoFit/>
          </a:bodyPr>
          <a:lstStyle/>
          <a:p>
            <a:pPr marL="381000" lvl="0" indent="-368300">
              <a:buSzPct val="33000"/>
              <a:buChar char="■"/>
              <a:defRPr sz="1800">
                <a:solidFill>
                  <a:srgbClr val="000000"/>
                </a:solidFill>
              </a:defRPr>
            </a:pPr>
            <a:r>
              <a:rPr lang="en-US" sz="2800" dirty="0">
                <a:solidFill>
                  <a:schemeClr val="tx1"/>
                </a:solidFill>
                <a:latin typeface="Helvetica"/>
                <a:cs typeface="Helvetica"/>
              </a:rPr>
              <a:t>Wear apps do not exist on their own</a:t>
            </a:r>
          </a:p>
          <a:p>
            <a:pPr marL="381000" lvl="0" indent="-368300">
              <a:buSzPct val="33000"/>
              <a:buChar char="■"/>
              <a:defRPr sz="1800">
                <a:solidFill>
                  <a:srgbClr val="000000"/>
                </a:solidFill>
              </a:defRPr>
            </a:pPr>
            <a:r>
              <a:rPr lang="en-US" sz="2800" dirty="0">
                <a:solidFill>
                  <a:schemeClr val="tx1"/>
                </a:solidFill>
                <a:latin typeface="Helvetica"/>
                <a:cs typeface="Helvetica"/>
              </a:rPr>
              <a:t>Embedded inside ‘Companion’ apps</a:t>
            </a:r>
          </a:p>
          <a:p>
            <a:pPr marL="381000" lvl="0" indent="-368300">
              <a:buSzPct val="33000"/>
              <a:buChar char="■"/>
              <a:defRPr sz="1800">
                <a:solidFill>
                  <a:srgbClr val="000000"/>
                </a:solidFill>
              </a:defRPr>
            </a:pPr>
            <a:r>
              <a:rPr lang="en-US" sz="2800" dirty="0">
                <a:solidFill>
                  <a:schemeClr val="tx1"/>
                </a:solidFill>
                <a:latin typeface="Helvetica"/>
                <a:cs typeface="Helvetica"/>
              </a:rPr>
              <a:t>Signed with same </a:t>
            </a:r>
            <a:r>
              <a:rPr lang="en-US" sz="2800" dirty="0" err="1">
                <a:solidFill>
                  <a:schemeClr val="tx1"/>
                </a:solidFill>
                <a:latin typeface="Helvetica"/>
                <a:cs typeface="Helvetica"/>
              </a:rPr>
              <a:t>keystore</a:t>
            </a:r>
            <a:endParaRPr lang="en-US" sz="2800" dirty="0">
              <a:solidFill>
                <a:schemeClr val="tx1"/>
              </a:solidFill>
              <a:latin typeface="Helvetica"/>
              <a:cs typeface="Helvetica"/>
            </a:endParaRPr>
          </a:p>
          <a:p>
            <a:pPr marL="381000" lvl="0" indent="-368300">
              <a:buSzPct val="33000"/>
              <a:buChar char="■"/>
              <a:defRPr sz="1800">
                <a:solidFill>
                  <a:srgbClr val="000000"/>
                </a:solidFill>
              </a:defRPr>
            </a:pPr>
            <a:r>
              <a:rPr lang="en-US" sz="2800" dirty="0">
                <a:solidFill>
                  <a:schemeClr val="tx1"/>
                </a:solidFill>
                <a:latin typeface="Helvetica"/>
                <a:cs typeface="Helvetica"/>
              </a:rPr>
              <a:t>Wear app’s .APK file embedded as Asset</a:t>
            </a:r>
          </a:p>
          <a:p>
            <a:pPr marL="381000" lvl="0" indent="-368300">
              <a:buSzPct val="33000"/>
              <a:buChar char="■"/>
              <a:defRPr sz="1800">
                <a:solidFill>
                  <a:srgbClr val="000000"/>
                </a:solidFill>
              </a:defRPr>
            </a:pPr>
            <a:r>
              <a:rPr lang="en-US" sz="2800" dirty="0">
                <a:solidFill>
                  <a:schemeClr val="tx1"/>
                </a:solidFill>
                <a:latin typeface="Helvetica"/>
                <a:cs typeface="Helvetica"/>
              </a:rPr>
              <a:t>Resource XML points to .APK</a:t>
            </a:r>
          </a:p>
        </p:txBody>
      </p:sp>
    </p:spTree>
    <p:extLst>
      <p:ext uri="{BB962C8B-B14F-4D97-AF65-F5344CB8AC3E}">
        <p14:creationId xmlns:p14="http://schemas.microsoft.com/office/powerpoint/2010/main" val="213358589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r>
            <a:br>
              <a:rPr lang="en-US" dirty="0" smtClean="0"/>
            </a:br>
            <a:r>
              <a:rPr lang="en-US" dirty="0" smtClean="0">
                <a:solidFill>
                  <a:srgbClr val="8C8A8E"/>
                </a:solidFill>
              </a:rPr>
              <a:t>Notifications</a:t>
            </a:r>
            <a:r>
              <a:rPr lang="en-US" dirty="0" smtClean="0"/>
              <a:t/>
            </a:r>
            <a:br>
              <a:rPr lang="en-US" dirty="0" smtClean="0"/>
            </a:br>
            <a:r>
              <a:rPr lang="en-US" dirty="0" smtClean="0">
                <a:solidFill>
                  <a:srgbClr val="8C8A8E"/>
                </a:solidFill>
              </a:rPr>
              <a:t>Companion Apps</a:t>
            </a:r>
            <a:br>
              <a:rPr lang="en-US" dirty="0" smtClean="0">
                <a:solidFill>
                  <a:srgbClr val="8C8A8E"/>
                </a:solidFill>
              </a:rPr>
            </a:br>
            <a:r>
              <a:rPr lang="en-US" dirty="0"/>
              <a:t>Watch Faces</a:t>
            </a:r>
            <a:br>
              <a:rPr lang="en-US" dirty="0"/>
            </a:br>
            <a:endParaRPr lang="en-US" dirty="0"/>
          </a:p>
        </p:txBody>
      </p:sp>
    </p:spTree>
    <p:extLst>
      <p:ext uri="{BB962C8B-B14F-4D97-AF65-F5344CB8AC3E}">
        <p14:creationId xmlns:p14="http://schemas.microsoft.com/office/powerpoint/2010/main" val="286976096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Watch Faces</a:t>
            </a:r>
            <a:endParaRPr lang="en-US" dirty="0"/>
          </a:p>
        </p:txBody>
      </p:sp>
      <p:sp>
        <p:nvSpPr>
          <p:cNvPr id="3" name="Shape 133"/>
          <p:cNvSpPr txBox="1">
            <a:spLocks/>
          </p:cNvSpPr>
          <p:nvPr/>
        </p:nvSpPr>
        <p:spPr>
          <a:xfrm>
            <a:off x="266700" y="1102681"/>
            <a:ext cx="10791926" cy="92964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1000" indent="-368300">
              <a:buSzPct val="33000"/>
              <a:buFont typeface="Arial"/>
              <a:buChar char="■"/>
              <a:defRPr sz="1800">
                <a:solidFill>
                  <a:srgbClr val="000000"/>
                </a:solidFill>
              </a:defRPr>
            </a:pPr>
            <a:r>
              <a:rPr lang="en-US" sz="2800" dirty="0" smtClean="0">
                <a:solidFill>
                  <a:srgbClr val="000000"/>
                </a:solidFill>
              </a:rPr>
              <a:t>Wallpaper Service</a:t>
            </a:r>
          </a:p>
          <a:p>
            <a:pPr marL="381000" indent="-368300">
              <a:buSzPct val="33000"/>
              <a:buFont typeface="Arial"/>
              <a:buChar char="■"/>
              <a:defRPr sz="1800">
                <a:solidFill>
                  <a:srgbClr val="000000"/>
                </a:solidFill>
              </a:defRPr>
            </a:pPr>
            <a:r>
              <a:rPr lang="en-US" sz="2800" dirty="0" err="1" smtClean="0">
                <a:solidFill>
                  <a:srgbClr val="000000"/>
                </a:solidFill>
              </a:rPr>
              <a:t>OnDraw</a:t>
            </a:r>
            <a:r>
              <a:rPr lang="en-US" sz="2800" dirty="0" smtClean="0">
                <a:solidFill>
                  <a:srgbClr val="000000"/>
                </a:solidFill>
              </a:rPr>
              <a:t> (Canvas)</a:t>
            </a:r>
          </a:p>
          <a:p>
            <a:pPr marL="381000" indent="-368300">
              <a:buSzPct val="33000"/>
              <a:buFont typeface="Arial"/>
              <a:buChar char="■"/>
              <a:defRPr sz="1800">
                <a:solidFill>
                  <a:srgbClr val="000000"/>
                </a:solidFill>
              </a:defRPr>
            </a:pPr>
            <a:r>
              <a:rPr lang="en-US" sz="2800" dirty="0" smtClean="0">
                <a:solidFill>
                  <a:srgbClr val="000000"/>
                </a:solidFill>
              </a:rPr>
              <a:t>Still an embedded app</a:t>
            </a:r>
          </a:p>
          <a:p>
            <a:pPr marL="381000" indent="-368300">
              <a:buSzPct val="33000"/>
              <a:buFont typeface="Arial"/>
              <a:buChar char="■"/>
              <a:defRPr sz="1800">
                <a:solidFill>
                  <a:srgbClr val="000000"/>
                </a:solidFill>
              </a:defRPr>
            </a:pPr>
            <a:r>
              <a:rPr lang="en-US" sz="2800" dirty="0" smtClean="0">
                <a:solidFill>
                  <a:srgbClr val="000000"/>
                </a:solidFill>
              </a:rPr>
              <a:t>Ambient Mode / Visibility changes</a:t>
            </a:r>
            <a:endParaRPr lang="en-US" sz="2800" dirty="0">
              <a:solidFill>
                <a:srgbClr val="000000"/>
              </a:solidFill>
            </a:endParaRPr>
          </a:p>
        </p:txBody>
      </p:sp>
      <p:pic>
        <p:nvPicPr>
          <p:cNvPr id="4" name="pasted-image.png"/>
          <p:cNvPicPr/>
          <p:nvPr/>
        </p:nvPicPr>
        <p:blipFill>
          <a:blip r:embed="rId2">
            <a:extLst/>
          </a:blip>
          <a:stretch>
            <a:fillRect/>
          </a:stretch>
        </p:blipFill>
        <p:spPr>
          <a:xfrm>
            <a:off x="4816484" y="-714239"/>
            <a:ext cx="4997431" cy="6547931"/>
          </a:xfrm>
          <a:prstGeom prst="rect">
            <a:avLst/>
          </a:prstGeom>
          <a:ln w="12700">
            <a:miter lim="400000"/>
          </a:ln>
        </p:spPr>
      </p:pic>
    </p:spTree>
    <p:extLst>
      <p:ext uri="{BB962C8B-B14F-4D97-AF65-F5344CB8AC3E}">
        <p14:creationId xmlns:p14="http://schemas.microsoft.com/office/powerpoint/2010/main" val="268275730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a:t>
            </a:r>
            <a:endParaRPr lang="en-US" dirty="0"/>
          </a:p>
        </p:txBody>
      </p:sp>
      <p:sp>
        <p:nvSpPr>
          <p:cNvPr id="3" name="Rectangle 2"/>
          <p:cNvSpPr/>
          <p:nvPr/>
        </p:nvSpPr>
        <p:spPr>
          <a:xfrm>
            <a:off x="266700" y="1047767"/>
            <a:ext cx="8623014" cy="4278094"/>
          </a:xfrm>
          <a:prstGeom prst="rect">
            <a:avLst/>
          </a:prstGeom>
        </p:spPr>
        <p:txBody>
          <a:bodyPr wrap="square">
            <a:spAutoFit/>
          </a:bodyPr>
          <a:lstStyle/>
          <a:p>
            <a:pPr marL="342900" indent="-342900">
              <a:buFont typeface="Wingdings" charset="2"/>
              <a:buChar char="§"/>
            </a:pPr>
            <a:r>
              <a:rPr lang="en-US" sz="2800" dirty="0" smtClean="0">
                <a:solidFill>
                  <a:srgbClr val="595959"/>
                </a:solidFill>
                <a:latin typeface="Helvetica Light"/>
                <a:cs typeface="Helvetica Light"/>
              </a:rPr>
              <a:t>Tips for Your First Wear App</a:t>
            </a:r>
          </a:p>
          <a:p>
            <a:pPr marL="514350" lvl="1" indent="-342900">
              <a:buFont typeface="Wingdings" charset="2"/>
              <a:buChar char="§"/>
            </a:pPr>
            <a:r>
              <a:rPr lang="en-US" sz="2000" dirty="0">
                <a:solidFill>
                  <a:srgbClr val="595959"/>
                </a:solidFill>
                <a:latin typeface="Helvetica Light"/>
                <a:cs typeface="Helvetica Light"/>
                <a:hlinkClick r:id="rId2"/>
              </a:rPr>
              <a:t>http://blog.xamarin.com/tips-for-your-first-android-wear-app</a:t>
            </a:r>
            <a:r>
              <a:rPr lang="en-US" sz="2000" dirty="0" smtClean="0">
                <a:solidFill>
                  <a:srgbClr val="595959"/>
                </a:solidFill>
                <a:latin typeface="Helvetica Light"/>
                <a:cs typeface="Helvetica Light"/>
                <a:hlinkClick r:id="rId2"/>
              </a:rPr>
              <a:t>/</a:t>
            </a:r>
            <a:endParaRPr lang="en-US" sz="2000" dirty="0" smtClean="0">
              <a:solidFill>
                <a:srgbClr val="595959"/>
              </a:solidFill>
              <a:latin typeface="Helvetica Light"/>
              <a:cs typeface="Helvetica Light"/>
            </a:endParaRPr>
          </a:p>
          <a:p>
            <a:pPr lvl="1" indent="0"/>
            <a:endParaRPr lang="en-US" sz="2000" dirty="0" smtClean="0">
              <a:solidFill>
                <a:srgbClr val="595959"/>
              </a:solidFill>
              <a:latin typeface="Helvetica Light"/>
              <a:cs typeface="Helvetica Light"/>
            </a:endParaRPr>
          </a:p>
          <a:p>
            <a:pPr marL="342900" indent="-342900">
              <a:buFont typeface="Wingdings" charset="2"/>
              <a:buChar char="§"/>
            </a:pPr>
            <a:r>
              <a:rPr lang="en-US" sz="2800" dirty="0" smtClean="0">
                <a:solidFill>
                  <a:srgbClr val="595959"/>
                </a:solidFill>
                <a:latin typeface="Helvetica Light"/>
                <a:cs typeface="Helvetica Light"/>
              </a:rPr>
              <a:t>Google Documentation</a:t>
            </a:r>
          </a:p>
          <a:p>
            <a:pPr marL="514350" lvl="1" indent="-342900">
              <a:buFont typeface="Wingdings" charset="2"/>
              <a:buChar char="§"/>
            </a:pPr>
            <a:r>
              <a:rPr lang="en-US" sz="2000" dirty="0">
                <a:solidFill>
                  <a:srgbClr val="595959"/>
                </a:solidFill>
                <a:latin typeface="Helvetica Light"/>
                <a:cs typeface="Helvetica Light"/>
                <a:hlinkClick r:id="rId3"/>
              </a:rPr>
              <a:t>http://developer.android.com/training/building-</a:t>
            </a:r>
            <a:r>
              <a:rPr lang="en-US" sz="2000" dirty="0" smtClean="0">
                <a:solidFill>
                  <a:srgbClr val="595959"/>
                </a:solidFill>
                <a:latin typeface="Helvetica Light"/>
                <a:cs typeface="Helvetica Light"/>
                <a:hlinkClick r:id="rId3"/>
              </a:rPr>
              <a:t>wearables.html</a:t>
            </a:r>
            <a:endParaRPr lang="en-US" sz="2000" dirty="0" smtClean="0">
              <a:solidFill>
                <a:srgbClr val="595959"/>
              </a:solidFill>
              <a:latin typeface="Helvetica Light"/>
              <a:cs typeface="Helvetica Light"/>
            </a:endParaRPr>
          </a:p>
          <a:p>
            <a:pPr lvl="1" indent="0"/>
            <a:endParaRPr lang="en-US" sz="2800" dirty="0">
              <a:solidFill>
                <a:srgbClr val="595959"/>
              </a:solidFill>
              <a:latin typeface="Helvetica Light"/>
              <a:cs typeface="Helvetica Light"/>
            </a:endParaRPr>
          </a:p>
          <a:p>
            <a:pPr marL="342900" indent="-342900">
              <a:buFont typeface="Wingdings" charset="2"/>
              <a:buChar char="§"/>
            </a:pPr>
            <a:r>
              <a:rPr lang="en-US" sz="2800" dirty="0" smtClean="0">
                <a:solidFill>
                  <a:srgbClr val="595959"/>
                </a:solidFill>
                <a:latin typeface="Helvetica Light"/>
                <a:cs typeface="Helvetica Light"/>
              </a:rPr>
              <a:t>Samples</a:t>
            </a:r>
          </a:p>
          <a:p>
            <a:pPr marL="514350" lvl="1" indent="-342900">
              <a:buFont typeface="Wingdings" charset="2"/>
              <a:buChar char="§"/>
            </a:pPr>
            <a:r>
              <a:rPr lang="en-US" sz="2000" dirty="0">
                <a:solidFill>
                  <a:srgbClr val="595959"/>
                </a:solidFill>
                <a:latin typeface="Helvetica Light"/>
                <a:cs typeface="Helvetica Light"/>
                <a:hlinkClick r:id="rId4"/>
              </a:rPr>
              <a:t>http://developer.xamarin.com/samples/android/Android%20Wear</a:t>
            </a:r>
            <a:r>
              <a:rPr lang="en-US" sz="2000" dirty="0" smtClean="0">
                <a:solidFill>
                  <a:srgbClr val="595959"/>
                </a:solidFill>
                <a:latin typeface="Helvetica Light"/>
                <a:cs typeface="Helvetica Light"/>
                <a:hlinkClick r:id="rId4"/>
              </a:rPr>
              <a:t>/</a:t>
            </a:r>
            <a:endParaRPr lang="en-US" sz="2000" dirty="0" smtClean="0">
              <a:solidFill>
                <a:srgbClr val="595959"/>
              </a:solidFill>
              <a:latin typeface="Helvetica Light"/>
              <a:cs typeface="Helvetica Light"/>
            </a:endParaRPr>
          </a:p>
          <a:p>
            <a:pPr lvl="1" indent="0"/>
            <a:endParaRPr lang="en-US" sz="2000" dirty="0" smtClean="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lvl="1" indent="0"/>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18204611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solidFill>
                <a:srgbClr val="000000"/>
              </a:solidFill>
            </a:endParaRPr>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2400" baseline="30000" dirty="0" smtClean="0">
              <a:solidFill>
                <a:srgbClr val="FFFFFF"/>
              </a:solidFill>
              <a:latin typeface="Source Sans Pro"/>
              <a:cs typeface="Source Sans Pro"/>
            </a:endParaRPr>
          </a:p>
        </p:txBody>
      </p:sp>
      <p:pic>
        <p:nvPicPr>
          <p:cNvPr id="11" name="Picture 10"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8099" y="4481693"/>
            <a:ext cx="9182099" cy="1474607"/>
          </a:xfrm>
          <a:prstGeom prst="rect">
            <a:avLst/>
          </a:prstGeom>
        </p:spPr>
      </p:pic>
      <p:sp>
        <p:nvSpPr>
          <p:cNvPr id="12" name="Title 1"/>
          <p:cNvSpPr txBox="1">
            <a:spLocks/>
          </p:cNvSpPr>
          <p:nvPr/>
        </p:nvSpPr>
        <p:spPr>
          <a:xfrm>
            <a:off x="-38100" y="4645610"/>
            <a:ext cx="9182100" cy="5093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sz="2000" dirty="0" smtClean="0">
                <a:solidFill>
                  <a:srgbClr val="FFFFFF"/>
                </a:solidFill>
                <a:latin typeface="Helvetica"/>
                <a:cs typeface="Helvetica"/>
              </a:rPr>
              <a:t>Get Started Today: xamarin.com/download</a:t>
            </a:r>
            <a:endParaRPr lang="en-US" sz="2000" dirty="0">
              <a:solidFill>
                <a:srgbClr val="FFFFFF"/>
              </a:solidFill>
              <a:latin typeface="Helvetica"/>
              <a:cs typeface="Helvetica"/>
            </a:endParaRPr>
          </a:p>
        </p:txBody>
      </p:sp>
      <p:pic>
        <p:nvPicPr>
          <p:cNvPr id="2" name="Picture 1"/>
          <p:cNvPicPr>
            <a:picLocks noChangeAspect="1"/>
          </p:cNvPicPr>
          <p:nvPr/>
        </p:nvPicPr>
        <p:blipFill>
          <a:blip r:embed="rId4"/>
          <a:stretch>
            <a:fillRect/>
          </a:stretch>
        </p:blipFill>
        <p:spPr>
          <a:xfrm>
            <a:off x="0" y="-70975"/>
            <a:ext cx="9144000" cy="4552668"/>
          </a:xfrm>
          <a:prstGeom prst="rect">
            <a:avLst/>
          </a:prstGeom>
        </p:spPr>
      </p:pic>
      <p:pic>
        <p:nvPicPr>
          <p:cNvPr id="13" name="Picture 12"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866901" y="-866154"/>
            <a:ext cx="9182099" cy="1474607"/>
          </a:xfrm>
          <a:prstGeom prst="rect">
            <a:avLst/>
          </a:prstGeom>
        </p:spPr>
      </p:pic>
    </p:spTree>
    <p:extLst>
      <p:ext uri="{BB962C8B-B14F-4D97-AF65-F5344CB8AC3E}">
        <p14:creationId xmlns:p14="http://schemas.microsoft.com/office/powerpoint/2010/main" val="3448253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57199" y="2653701"/>
            <a:ext cx="4965701" cy="946509"/>
          </a:xfrm>
        </p:spPr>
        <p:txBody>
          <a:bodyPr/>
          <a:lstStyle/>
          <a:p>
            <a:r>
              <a:rPr lang="en-US" dirty="0" smtClean="0">
                <a:solidFill>
                  <a:srgbClr val="666666"/>
                </a:solidFill>
              </a:rPr>
              <a:t>Q &amp; A</a:t>
            </a:r>
            <a:endParaRPr lang="en-US" dirty="0">
              <a:solidFill>
                <a:srgbClr val="666666"/>
              </a:solidFill>
            </a:endParaRPr>
          </a:p>
        </p:txBody>
      </p:sp>
      <p:sp>
        <p:nvSpPr>
          <p:cNvPr id="14" name="TextBox 13"/>
          <p:cNvSpPr txBox="1"/>
          <p:nvPr/>
        </p:nvSpPr>
        <p:spPr>
          <a:xfrm>
            <a:off x="1288505" y="372850"/>
            <a:ext cx="5061212" cy="1745093"/>
          </a:xfrm>
          <a:prstGeom prst="rect">
            <a:avLst/>
          </a:prstGeom>
          <a:noFill/>
        </p:spPr>
        <p:txBody>
          <a:bodyPr wrap="square" rtlCol="0">
            <a:spAutoFit/>
          </a:bodyPr>
          <a:lstStyle/>
          <a:p>
            <a:pPr>
              <a:lnSpc>
                <a:spcPct val="120000"/>
              </a:lnSpc>
            </a:pPr>
            <a:r>
              <a:rPr lang="en-US" sz="1800" dirty="0" smtClean="0">
                <a:solidFill>
                  <a:srgbClr val="123458"/>
                </a:solidFill>
                <a:latin typeface="Helvetica Light"/>
                <a:cs typeface="Helvetica Light"/>
              </a:rPr>
              <a:t>Find Me:</a:t>
            </a:r>
          </a:p>
          <a:p>
            <a:pPr>
              <a:lnSpc>
                <a:spcPct val="120000"/>
              </a:lnSpc>
            </a:pPr>
            <a:r>
              <a:rPr lang="en-US" sz="1800" dirty="0" smtClean="0">
                <a:solidFill>
                  <a:srgbClr val="123458"/>
                </a:solidFill>
                <a:latin typeface="Helvetica Light"/>
                <a:cs typeface="Helvetica Light"/>
              </a:rPr>
              <a:t>@</a:t>
            </a:r>
            <a:r>
              <a:rPr lang="en-US" sz="1800" dirty="0" err="1" smtClean="0">
                <a:solidFill>
                  <a:srgbClr val="123458"/>
                </a:solidFill>
                <a:latin typeface="Helvetica Light"/>
                <a:cs typeface="Helvetica Light"/>
              </a:rPr>
              <a:t>JamesMontemagno</a:t>
            </a:r>
            <a:r>
              <a:rPr lang="en-US" sz="1800" dirty="0">
                <a:solidFill>
                  <a:srgbClr val="123458"/>
                </a:solidFill>
                <a:latin typeface="Helvetica Light"/>
                <a:cs typeface="Helvetica Light"/>
              </a:rPr>
              <a:t> </a:t>
            </a:r>
          </a:p>
          <a:p>
            <a:pPr>
              <a:lnSpc>
                <a:spcPct val="120000"/>
              </a:lnSpc>
            </a:pPr>
            <a:r>
              <a:rPr lang="en-US" sz="1800" dirty="0" smtClean="0">
                <a:solidFill>
                  <a:srgbClr val="123458"/>
                </a:solidFill>
                <a:latin typeface="Helvetica Light"/>
                <a:cs typeface="Helvetica Light"/>
              </a:rPr>
              <a:t>@</a:t>
            </a:r>
            <a:r>
              <a:rPr lang="en-US" sz="1800" dirty="0" err="1" smtClean="0">
                <a:solidFill>
                  <a:srgbClr val="123458"/>
                </a:solidFill>
                <a:latin typeface="Helvetica Light"/>
                <a:cs typeface="Helvetica Light"/>
              </a:rPr>
              <a:t>XamarinHQ</a:t>
            </a:r>
            <a:endParaRPr lang="en-US" sz="1800" dirty="0" smtClean="0">
              <a:solidFill>
                <a:srgbClr val="123458"/>
              </a:solidFill>
              <a:latin typeface="Helvetica Light"/>
              <a:cs typeface="Helvetica Light"/>
            </a:endParaRPr>
          </a:p>
          <a:p>
            <a:pPr>
              <a:lnSpc>
                <a:spcPct val="120000"/>
              </a:lnSpc>
            </a:pPr>
            <a:r>
              <a:rPr lang="en-US" sz="1800" dirty="0" smtClean="0">
                <a:solidFill>
                  <a:srgbClr val="123458"/>
                </a:solidFill>
                <a:latin typeface="Helvetica Light"/>
                <a:cs typeface="Helvetica Light"/>
              </a:rPr>
              <a:t>http://</a:t>
            </a:r>
            <a:r>
              <a:rPr lang="en-US" sz="1800" dirty="0" err="1" smtClean="0">
                <a:solidFill>
                  <a:srgbClr val="123458"/>
                </a:solidFill>
                <a:latin typeface="Helvetica Light"/>
                <a:cs typeface="Helvetica Light"/>
              </a:rPr>
              <a:t>motzcod.es</a:t>
            </a:r>
            <a:r>
              <a:rPr lang="en-US" sz="1800" dirty="0" smtClean="0">
                <a:solidFill>
                  <a:srgbClr val="123458"/>
                </a:solidFill>
                <a:latin typeface="Helvetica Light"/>
                <a:cs typeface="Helvetica Light"/>
              </a:rPr>
              <a:t> </a:t>
            </a:r>
            <a:endParaRPr lang="en-US" sz="1800" dirty="0">
              <a:solidFill>
                <a:srgbClr val="123458"/>
              </a:solidFill>
              <a:latin typeface="Helvetica Light"/>
              <a:cs typeface="Helvetica Light"/>
            </a:endParaRPr>
          </a:p>
          <a:p>
            <a:pPr>
              <a:lnSpc>
                <a:spcPct val="120000"/>
              </a:lnSpc>
            </a:pPr>
            <a:r>
              <a:rPr lang="en-US" sz="1800" dirty="0" smtClean="0">
                <a:solidFill>
                  <a:srgbClr val="123458"/>
                </a:solidFill>
                <a:latin typeface="Helvetica Light"/>
                <a:cs typeface="Helvetica Light"/>
              </a:rPr>
              <a:t>http://</a:t>
            </a:r>
            <a:r>
              <a:rPr lang="en-US" sz="1800" dirty="0" err="1" smtClean="0">
                <a:solidFill>
                  <a:srgbClr val="123458"/>
                </a:solidFill>
                <a:latin typeface="Helvetica Light"/>
                <a:cs typeface="Helvetica Light"/>
              </a:rPr>
              <a:t>blog.xamarin.com</a:t>
            </a:r>
            <a:endParaRPr lang="en-US" sz="1800" dirty="0">
              <a:solidFill>
                <a:srgbClr val="123458"/>
              </a:solidFill>
              <a:latin typeface="Helvetica Light"/>
              <a:cs typeface="Helvetica Light"/>
            </a:endParaRPr>
          </a:p>
        </p:txBody>
      </p:sp>
      <p:pic>
        <p:nvPicPr>
          <p:cNvPr id="8" name="Picture 7" descr="CirclePictureJames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085" y="372850"/>
            <a:ext cx="1024420" cy="1024420"/>
          </a:xfrm>
          <a:prstGeom prst="rect">
            <a:avLst/>
          </a:prstGeom>
        </p:spPr>
      </p:pic>
    </p:spTree>
    <p:extLst>
      <p:ext uri="{BB962C8B-B14F-4D97-AF65-F5344CB8AC3E}">
        <p14:creationId xmlns:p14="http://schemas.microsoft.com/office/powerpoint/2010/main" val="29726181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2504" y="-293999"/>
            <a:ext cx="9396743" cy="5872964"/>
          </a:xfrm>
          <a:prstGeom prst="rect">
            <a:avLst/>
          </a:prstGeom>
        </p:spPr>
      </p:pic>
    </p:spTree>
    <p:extLst>
      <p:ext uri="{BB962C8B-B14F-4D97-AF65-F5344CB8AC3E}">
        <p14:creationId xmlns:p14="http://schemas.microsoft.com/office/powerpoint/2010/main" val="41660612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0" y="0"/>
            <a:ext cx="9139821" cy="5143500"/>
          </a:xfrm>
          <a:prstGeom prst="rect">
            <a:avLst/>
          </a:prstGeom>
        </p:spPr>
      </p:pic>
      <p:pic>
        <p:nvPicPr>
          <p:cNvPr id="4" name="Matthew McConaughey and the MKC- “Intro” Official Commercial (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3245556" cy="1825625"/>
          </a:xfrm>
          <a:prstGeom prst="rect">
            <a:avLst/>
          </a:prstGeom>
        </p:spPr>
      </p:pic>
    </p:spTree>
    <p:extLst>
      <p:ext uri="{BB962C8B-B14F-4D97-AF65-F5344CB8AC3E}">
        <p14:creationId xmlns:p14="http://schemas.microsoft.com/office/powerpoint/2010/main" val="6863817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599703" y="-171451"/>
            <a:ext cx="10832758" cy="5416379"/>
          </a:xfrm>
          <a:prstGeom prst="rect">
            <a:avLst/>
          </a:prstGeom>
        </p:spPr>
      </p:pic>
      <p:sp>
        <p:nvSpPr>
          <p:cNvPr id="4" name="TextBox 3"/>
          <p:cNvSpPr txBox="1"/>
          <p:nvPr/>
        </p:nvSpPr>
        <p:spPr>
          <a:xfrm>
            <a:off x="0" y="4743618"/>
            <a:ext cx="4162644" cy="276999"/>
          </a:xfrm>
          <a:prstGeom prst="rect">
            <a:avLst/>
          </a:prstGeom>
          <a:noFill/>
        </p:spPr>
        <p:txBody>
          <a:bodyPr wrap="square" rtlCol="0">
            <a:spAutoFit/>
          </a:bodyPr>
          <a:lstStyle/>
          <a:p>
            <a:r>
              <a:rPr lang="en-US" sz="1200" dirty="0">
                <a:latin typeface="Helvetica Light"/>
                <a:cs typeface="Helvetica Light"/>
              </a:rPr>
              <a:t>Image: http://</a:t>
            </a:r>
            <a:r>
              <a:rPr lang="en-US" sz="1200" dirty="0" err="1">
                <a:latin typeface="Helvetica Light"/>
                <a:cs typeface="Helvetica Light"/>
              </a:rPr>
              <a:t>blog.apphappening.com</a:t>
            </a:r>
            <a:r>
              <a:rPr lang="en-US" sz="1200" dirty="0">
                <a:latin typeface="Helvetica Light"/>
                <a:cs typeface="Helvetica Light"/>
              </a:rPr>
              <a:t>/</a:t>
            </a:r>
          </a:p>
        </p:txBody>
      </p:sp>
    </p:spTree>
    <p:extLst>
      <p:ext uri="{BB962C8B-B14F-4D97-AF65-F5344CB8AC3E}">
        <p14:creationId xmlns:p14="http://schemas.microsoft.com/office/powerpoint/2010/main" val="988509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15200" y="-411598"/>
            <a:ext cx="9628135" cy="7225002"/>
          </a:xfrm>
          <a:prstGeom prst="rect">
            <a:avLst/>
          </a:prstGeom>
        </p:spPr>
      </p:pic>
    </p:spTree>
    <p:extLst>
      <p:ext uri="{BB962C8B-B14F-4D97-AF65-F5344CB8AC3E}">
        <p14:creationId xmlns:p14="http://schemas.microsoft.com/office/powerpoint/2010/main" val="11865444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ar1-2200.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935" y="-514911"/>
            <a:ext cx="9826015" cy="6552165"/>
          </a:xfrm>
          <a:prstGeom prst="rect">
            <a:avLst/>
          </a:prstGeom>
        </p:spPr>
      </p:pic>
    </p:spTree>
    <p:extLst>
      <p:ext uri="{BB962C8B-B14F-4D97-AF65-F5344CB8AC3E}">
        <p14:creationId xmlns:p14="http://schemas.microsoft.com/office/powerpoint/2010/main" val="984100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Xamarin 3.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Default Theme.thmx</Template>
  <TotalTime>4678</TotalTime>
  <Words>768</Words>
  <Application>Microsoft Macintosh PowerPoint</Application>
  <PresentationFormat>On-screen Show (16:9)</PresentationFormat>
  <Paragraphs>145</Paragraphs>
  <Slides>49</Slides>
  <Notes>11</Notes>
  <HiddenSlides>3</HiddenSlides>
  <MMClips>2</MMClips>
  <ScaleCrop>false</ScaleCrop>
  <HeadingPairs>
    <vt:vector size="4" baseType="variant">
      <vt:variant>
        <vt:lpstr>Theme</vt:lpstr>
      </vt:variant>
      <vt:variant>
        <vt:i4>26</vt:i4>
      </vt:variant>
      <vt:variant>
        <vt:lpstr>Slide Titles</vt:lpstr>
      </vt:variant>
      <vt:variant>
        <vt:i4>49</vt:i4>
      </vt:variant>
    </vt:vector>
  </HeadingPairs>
  <TitlesOfParts>
    <vt:vector size="75" baseType="lpstr">
      <vt:lpstr>Xamarin 3.0</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Developing Your First Android Wear App</vt:lpstr>
      <vt:lpstr>Who is this guy?</vt:lpstr>
      <vt:lpstr>What is a wearable?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Android Wear?</vt:lpstr>
      <vt:lpstr>PowerPoint Presentation</vt:lpstr>
      <vt:lpstr>Android Wear</vt:lpstr>
      <vt:lpstr>Bluetooth 4.0 Low Energy</vt:lpstr>
      <vt:lpstr>Android Phone Required!</vt:lpstr>
      <vt:lpstr>PowerPoint Presentation</vt:lpstr>
      <vt:lpstr>What can we do?</vt:lpstr>
      <vt:lpstr> Notifications Companion Apps Watch Faces </vt:lpstr>
      <vt:lpstr> Notifications Companion Apps Watch Faces </vt:lpstr>
      <vt:lpstr>Notifications</vt:lpstr>
      <vt:lpstr>Notifications - Actions</vt:lpstr>
      <vt:lpstr>PowerPoint Presentation</vt:lpstr>
      <vt:lpstr>Demo</vt:lpstr>
      <vt:lpstr>What is Xamarin?</vt:lpstr>
      <vt:lpstr>PowerPoint Presentation</vt:lpstr>
      <vt:lpstr>Xamarin’s Unique Approach</vt:lpstr>
      <vt:lpstr>PowerPoint Presentation</vt:lpstr>
      <vt:lpstr>PowerPoint Presentation</vt:lpstr>
      <vt:lpstr>PowerPoint Presentation</vt:lpstr>
      <vt:lpstr>Demo</vt:lpstr>
      <vt:lpstr> Notifications Companion Apps Watch Faces </vt:lpstr>
      <vt:lpstr>Wearable App Design</vt:lpstr>
      <vt:lpstr>Just because you can…</vt:lpstr>
      <vt:lpstr>PowerPoint Presentation</vt:lpstr>
      <vt:lpstr>Focus on not stopping the user</vt:lpstr>
      <vt:lpstr>Design for big gestures</vt:lpstr>
      <vt:lpstr>Other tips:</vt:lpstr>
      <vt:lpstr>PowerPoint Presentation</vt:lpstr>
      <vt:lpstr>PowerPoint Presentation</vt:lpstr>
      <vt:lpstr>PowerPoint Presentation</vt:lpstr>
      <vt:lpstr>GridViewPager</vt:lpstr>
      <vt:lpstr>Demo</vt:lpstr>
      <vt:lpstr>PowerPoint Presentation</vt:lpstr>
      <vt:lpstr>Packaging</vt:lpstr>
      <vt:lpstr> Notifications Companion Apps Watch Faces </vt:lpstr>
      <vt:lpstr>Custom Watch Faces</vt:lpstr>
      <vt:lpstr>Resources</vt:lpstr>
      <vt:lpstr>PowerPoint Presentation</vt:lpstr>
      <vt:lpstr>PowerPoint Presentation</vt:lpstr>
    </vt:vector>
  </TitlesOfParts>
  <Company>Xamarin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James Montemagno</cp:lastModifiedBy>
  <cp:revision>203</cp:revision>
  <dcterms:created xsi:type="dcterms:W3CDTF">2014-05-13T04:24:49Z</dcterms:created>
  <dcterms:modified xsi:type="dcterms:W3CDTF">2015-01-09T15:01:54Z</dcterms:modified>
</cp:coreProperties>
</file>